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26"/>
  </p:notesMasterIdLst>
  <p:handoutMasterIdLst>
    <p:handoutMasterId r:id="rId27"/>
  </p:handoutMasterIdLst>
  <p:sldIdLst>
    <p:sldId id="259" r:id="rId2"/>
    <p:sldId id="300" r:id="rId3"/>
    <p:sldId id="272" r:id="rId4"/>
    <p:sldId id="273" r:id="rId5"/>
    <p:sldId id="274" r:id="rId6"/>
    <p:sldId id="275" r:id="rId7"/>
    <p:sldId id="276" r:id="rId8"/>
    <p:sldId id="277" r:id="rId9"/>
    <p:sldId id="302" r:id="rId10"/>
    <p:sldId id="301" r:id="rId11"/>
    <p:sldId id="278" r:id="rId12"/>
    <p:sldId id="279" r:id="rId13"/>
    <p:sldId id="280" r:id="rId14"/>
    <p:sldId id="303" r:id="rId15"/>
    <p:sldId id="294" r:id="rId16"/>
    <p:sldId id="283" r:id="rId17"/>
    <p:sldId id="284" r:id="rId18"/>
    <p:sldId id="285" r:id="rId19"/>
    <p:sldId id="286" r:id="rId20"/>
    <p:sldId id="295" r:id="rId21"/>
    <p:sldId id="296" r:id="rId22"/>
    <p:sldId id="297" r:id="rId23"/>
    <p:sldId id="298" r:id="rId24"/>
    <p:sldId id="299" r:id="rId2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 Black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 Blac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00"/>
    <a:srgbClr val="FF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20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70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1C0B0CD8-FDDB-4014-B5D4-680AEF4DEBA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Times New Roman" pitchFamily="18" charset="0"/>
              </a:defRPr>
            </a:lvl1pPr>
          </a:lstStyle>
          <a:p>
            <a:fld id="{F699048A-F713-4CA7-8151-344C7D832FF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72F5B-75F4-4926-850D-5B669B00F00C}" type="slidenum">
              <a:rPr lang="en-US"/>
              <a:pPr/>
              <a:t>1</a:t>
            </a:fld>
            <a:endParaRPr lang="en-US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92DF5-106F-4DEE-BFC5-60E1070FC65D}" type="slidenum">
              <a:rPr lang="en-US"/>
              <a:pPr/>
              <a:t>11</a:t>
            </a:fld>
            <a:endParaRPr lang="en-US"/>
          </a:p>
        </p:txBody>
      </p:sp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40C226-3552-4ECB-9195-A16DBFF7AD54}" type="slidenum">
              <a:rPr lang="en-US"/>
              <a:pPr/>
              <a:t>12</a:t>
            </a:fld>
            <a:endParaRPr lang="en-US"/>
          </a:p>
        </p:txBody>
      </p:sp>
      <p:sp>
        <p:nvSpPr>
          <p:cNvPr id="390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B85ED4-8689-4568-9497-653B761839A1}" type="slidenum">
              <a:rPr lang="en-US"/>
              <a:pPr/>
              <a:t>13</a:t>
            </a:fld>
            <a:endParaRPr lang="en-US"/>
          </a:p>
        </p:txBody>
      </p:sp>
      <p:sp>
        <p:nvSpPr>
          <p:cNvPr id="39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1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FD0737-D6E9-42C9-9C50-EADB31A5E191}" type="slidenum">
              <a:rPr lang="en-US"/>
              <a:pPr/>
              <a:t>14</a:t>
            </a:fld>
            <a:endParaRPr lang="en-US"/>
          </a:p>
        </p:txBody>
      </p:sp>
      <p:sp>
        <p:nvSpPr>
          <p:cNvPr id="345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D8673-BB8B-4DE0-8571-B2AFAC559B07}" type="slidenum">
              <a:rPr lang="en-US"/>
              <a:pPr/>
              <a:t>15</a:t>
            </a:fld>
            <a:endParaRPr lang="en-US"/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1C981B-86A3-453E-9870-C781E705D33D}" type="slidenum">
              <a:rPr lang="en-US"/>
              <a:pPr/>
              <a:t>16</a:t>
            </a:fld>
            <a:endParaRPr lang="en-US"/>
          </a:p>
        </p:txBody>
      </p:sp>
      <p:sp>
        <p:nvSpPr>
          <p:cNvPr id="394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878F1C-4A7A-4029-A0E7-3968CDF4D3C5}" type="slidenum">
              <a:rPr lang="en-US"/>
              <a:pPr/>
              <a:t>17</a:t>
            </a:fld>
            <a:endParaRPr lang="en-US"/>
          </a:p>
        </p:txBody>
      </p:sp>
      <p:sp>
        <p:nvSpPr>
          <p:cNvPr id="395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693468-6D65-4989-BFBA-ADE21472CBCB}" type="slidenum">
              <a:rPr lang="en-US"/>
              <a:pPr/>
              <a:t>18</a:t>
            </a:fld>
            <a:endParaRPr lang="en-US"/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8231DF-6A0E-456A-95B5-1B153323F221}" type="slidenum">
              <a:rPr lang="en-US"/>
              <a:pPr/>
              <a:t>19</a:t>
            </a:fld>
            <a:endParaRPr lang="en-US"/>
          </a:p>
        </p:txBody>
      </p:sp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4D7435-AB8D-4309-976B-7AE3A8670061}" type="slidenum">
              <a:rPr lang="en-US"/>
              <a:pPr/>
              <a:t>20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AF8CB5-0057-4DCF-BB35-CAA51EADE805}" type="slidenum">
              <a:rPr lang="en-US"/>
              <a:pPr/>
              <a:t>2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42F417-9CD1-47DC-AAE0-7AF48D04BE08}" type="slidenum">
              <a:rPr lang="en-US"/>
              <a:pPr/>
              <a:t>21</a:t>
            </a:fld>
            <a:endParaRPr lang="en-US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08613-B91F-476B-8CBD-1749502F3850}" type="slidenum">
              <a:rPr lang="en-US"/>
              <a:pPr/>
              <a:t>22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5375C-A865-4655-9336-0F91759DF554}" type="slidenum">
              <a:rPr lang="en-US"/>
              <a:pPr/>
              <a:t>23</a:t>
            </a:fld>
            <a:endParaRPr lang="en-US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C6947C-A580-4423-BA61-609AC6EAA29C}" type="slidenum">
              <a:rPr lang="en-US"/>
              <a:pPr/>
              <a:t>24</a:t>
            </a:fld>
            <a:endParaRPr lang="en-US"/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96582-55B5-48F7-A0CC-2E67113E365D}" type="slidenum">
              <a:rPr lang="en-US"/>
              <a:pPr/>
              <a:t>3</a:t>
            </a:fld>
            <a:endParaRPr lang="en-US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F270D-A5D9-4A8E-9C79-89DDDE904C91}" type="slidenum">
              <a:rPr lang="en-US"/>
              <a:pPr/>
              <a:t>4</a:t>
            </a:fld>
            <a:endParaRPr lang="en-US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6A5A1A-54E8-40DA-A89E-686C316C728C}" type="slidenum">
              <a:rPr lang="en-US"/>
              <a:pPr/>
              <a:t>5</a:t>
            </a:fld>
            <a:endParaRPr lang="en-US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94BA5-E4C7-4365-8AC3-1052406F5681}" type="slidenum">
              <a:rPr lang="en-US"/>
              <a:pPr/>
              <a:t>6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803BD-EAD8-4238-BAE6-1CABC7718522}" type="slidenum">
              <a:rPr lang="en-US"/>
              <a:pPr/>
              <a:t>7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0356D-32A3-4ED1-B5FA-F9636DF8DDE8}" type="slidenum">
              <a:rPr lang="en-US"/>
              <a:pPr/>
              <a:t>8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C0356D-32A3-4ED1-B5FA-F9636DF8DDE8}" type="slidenum">
              <a:rPr lang="en-US"/>
              <a:pPr/>
              <a:t>9</a:t>
            </a:fld>
            <a:endParaRPr lang="en-US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/>
            </a:lvl1pPr>
          </a:lstStyle>
          <a:p>
            <a:r>
              <a:rPr lang="en-US"/>
              <a:t>Union College</a:t>
            </a:r>
          </a:p>
          <a:p>
            <a:r>
              <a:rPr lang="en-US"/>
              <a:t>Mechanical Engineering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MER144: Machine Design</a:t>
            </a:r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AABB2DA-5330-4C57-A2DA-DD81762FC6C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50887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06850F-1EFE-422C-A5CB-E5C1839D81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15D237-A508-4AFB-BA71-FB952992A7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E83A85-1AEC-445B-AD1A-57D30AB68B5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5FAA0E-0AB4-4BE9-AFE2-790B6209C6E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9522CF-34EE-47B3-BFB7-4FF89AD9A3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8A518E-681F-4370-83A1-AD3F6C40F9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9CC9C06-5CAA-4392-8663-279A4B413B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FC2A24-A8DB-4F90-B3F4-475FA6AD72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A6CF66B-DAED-4291-96B6-4379B31B831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0D25C63-84E9-43FE-9EFD-C2A44FA0DEB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9860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latin typeface="Times New Roman" pitchFamily="18" charset="0"/>
            </a:endParaRPr>
          </a:p>
        </p:txBody>
      </p:sp>
      <p:sp>
        <p:nvSpPr>
          <p:cNvPr id="249861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65" name="Rectangle 9"/>
          <p:cNvSpPr>
            <a:spLocks noChangeArrowheads="1"/>
          </p:cNvSpPr>
          <p:nvPr/>
        </p:nvSpPr>
        <p:spPr bwMode="auto">
          <a:xfrm>
            <a:off x="609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/>
            <a:r>
              <a:rPr lang="en-US" sz="800"/>
              <a:t>Union College</a:t>
            </a:r>
          </a:p>
          <a:p>
            <a:pPr eaLnBrk="1" hangingPunct="1"/>
            <a:r>
              <a:rPr lang="en-US" sz="800"/>
              <a:t>Mechanical Engineering</a:t>
            </a:r>
          </a:p>
        </p:txBody>
      </p:sp>
      <p:sp>
        <p:nvSpPr>
          <p:cNvPr id="249866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/>
            </a:lvl1pPr>
          </a:lstStyle>
          <a:p>
            <a:r>
              <a:rPr lang="en-US"/>
              <a:t>MER043: Adv. Strength of Mtl.</a:t>
            </a:r>
          </a:p>
        </p:txBody>
      </p:sp>
      <p:sp>
        <p:nvSpPr>
          <p:cNvPr id="249867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fld id="{370ABB8F-5E1A-4868-BD88-D0D6A804E11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 Black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</a:t>
            </a:r>
            <a:r>
              <a:rPr lang="en-US" dirty="0"/>
              <a:t>Adv. Strength of </a:t>
            </a:r>
            <a:r>
              <a:rPr lang="en-US" dirty="0" err="1"/>
              <a:t>Mtl</a:t>
            </a:r>
            <a:r>
              <a:rPr lang="en-US" dirty="0"/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6D0E660-77E5-4824-9A1C-076A330EB39D}" type="slidenum">
              <a:rPr lang="en-US"/>
              <a:pPr/>
              <a:t>1</a:t>
            </a:fld>
            <a:endParaRPr lang="en-US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Endurance </a:t>
            </a:r>
            <a:r>
              <a:rPr lang="en-US" dirty="0"/>
              <a:t>Limit Modifying Factors</a:t>
            </a:r>
          </a:p>
          <a:p>
            <a:r>
              <a:rPr lang="en-US" dirty="0"/>
              <a:t>Fluctuating Stresses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Neuber</a:t>
            </a:r>
            <a:r>
              <a:rPr lang="en-US" dirty="0" smtClean="0"/>
              <a:t> Constants,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3429000"/>
          </a:xfrm>
        </p:spPr>
        <p:txBody>
          <a:bodyPr/>
          <a:lstStyle/>
          <a:p>
            <a:r>
              <a:rPr lang="en-US" sz="2400" dirty="0" smtClean="0"/>
              <a:t>Steel Loaded in Tension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Annealed Aluminum</a:t>
            </a:r>
          </a:p>
          <a:p>
            <a:pPr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Hardened Aluminum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MER043: Adv. Strength of Mtl.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E83A85-1AEC-445B-AD1A-57D30AB68B5D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715000" y="838200"/>
          <a:ext cx="762000" cy="635000"/>
        </p:xfrm>
        <a:graphic>
          <a:graphicData uri="http://schemas.openxmlformats.org/presentationml/2006/ole">
            <p:oleObj spid="_x0000_s478210" name="Equation" r:id="rId3" imgW="304560" imgH="253800" progId="Equation.DSMT4">
              <p:embed/>
            </p:oleObj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4800600"/>
          <a:ext cx="7848603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50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70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90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207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276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345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483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552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621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0.175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0.278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0.219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0.162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0.144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0.131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0.122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8212" name="Object 4"/>
          <p:cNvGraphicFramePr>
            <a:graphicFrameLocks noChangeAspect="1"/>
          </p:cNvGraphicFramePr>
          <p:nvPr/>
        </p:nvGraphicFramePr>
        <p:xfrm>
          <a:off x="762000" y="5410200"/>
          <a:ext cx="787400" cy="351518"/>
        </p:xfrm>
        <a:graphic>
          <a:graphicData uri="http://schemas.openxmlformats.org/presentationml/2006/ole">
            <p:oleObj spid="_x0000_s478212" name="Equation" r:id="rId4" imgW="711000" imgH="317160" progId="Equation.DSMT4">
              <p:embed/>
            </p:oleObj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85800" y="3505200"/>
          <a:ext cx="710353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  <a:gridCol w="745067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35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45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138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172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207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241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276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310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0.500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0.341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0.264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0.217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0.152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0.123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0.111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398" y="2209800"/>
          <a:ext cx="8991602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  <a:gridCol w="621323"/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0" dirty="0" err="1" smtClean="0">
                          <a:latin typeface="+mj-lt"/>
                        </a:rPr>
                        <a:t>S</a:t>
                      </a:r>
                      <a:r>
                        <a:rPr lang="en-US" sz="1200" b="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="0" baseline="0" dirty="0" smtClean="0">
                          <a:latin typeface="+mj-lt"/>
                        </a:rPr>
                        <a:t> (</a:t>
                      </a:r>
                      <a:r>
                        <a:rPr lang="en-US" sz="1200" b="0" baseline="0" dirty="0" err="1" smtClean="0">
                          <a:latin typeface="+mj-lt"/>
                        </a:rPr>
                        <a:t>ksi</a:t>
                      </a:r>
                      <a:r>
                        <a:rPr lang="en-US" sz="1200" b="0" baseline="0" dirty="0" smtClean="0">
                          <a:latin typeface="+mj-lt"/>
                        </a:rPr>
                        <a:t>)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50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70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90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100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160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180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200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220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latin typeface="+mj-lt"/>
                        </a:rPr>
                        <a:t>240</a:t>
                      </a:r>
                      <a:endParaRPr lang="en-US" sz="1200" b="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j-lt"/>
                        </a:rPr>
                        <a:t>S</a:t>
                      </a:r>
                      <a:r>
                        <a:rPr lang="en-US" sz="1200" baseline="-25000" dirty="0" err="1" smtClean="0">
                          <a:latin typeface="+mj-lt"/>
                        </a:rPr>
                        <a:t>ut</a:t>
                      </a:r>
                      <a:r>
                        <a:rPr lang="en-US" sz="1200" baseline="0" dirty="0" smtClean="0">
                          <a:latin typeface="+mj-lt"/>
                        </a:rPr>
                        <a:t> (</a:t>
                      </a:r>
                      <a:r>
                        <a:rPr lang="en-US" sz="1200" baseline="0" dirty="0" err="1" smtClean="0">
                          <a:latin typeface="+mj-lt"/>
                        </a:rPr>
                        <a:t>Msi</a:t>
                      </a:r>
                      <a:r>
                        <a:rPr lang="en-US" sz="1200" baseline="0" dirty="0" smtClean="0">
                          <a:latin typeface="+mj-lt"/>
                        </a:rPr>
                        <a:t>)</a:t>
                      </a:r>
                      <a:endParaRPr lang="en-US" sz="1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345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414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483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552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621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689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827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965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1103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1241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1379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1517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+mj-lt"/>
                        </a:rPr>
                        <a:t>1655</a:t>
                      </a:r>
                      <a:endParaRPr lang="en-US" sz="1200" dirty="0">
                        <a:latin typeface="+mj-lt"/>
                      </a:endParaRPr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0.130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0.108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0.093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0.062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0.049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0.039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0.031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0.024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0.018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0.009</a:t>
                      </a:r>
                      <a:endParaRPr lang="en-US" sz="11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78213" name="Object 5"/>
          <p:cNvGraphicFramePr>
            <a:graphicFrameLocks noChangeAspect="1"/>
          </p:cNvGraphicFramePr>
          <p:nvPr/>
        </p:nvGraphicFramePr>
        <p:xfrm>
          <a:off x="152400" y="2819400"/>
          <a:ext cx="787400" cy="350837"/>
        </p:xfrm>
        <a:graphic>
          <a:graphicData uri="http://schemas.openxmlformats.org/presentationml/2006/ole">
            <p:oleObj spid="_x0000_s478213" name="Equation" r:id="rId5" imgW="711000" imgH="317160" progId="Equation.DSMT4">
              <p:embed/>
            </p:oleObj>
          </a:graphicData>
        </a:graphic>
      </p:graphicFrame>
      <p:graphicFrame>
        <p:nvGraphicFramePr>
          <p:cNvPr id="478214" name="Object 6"/>
          <p:cNvGraphicFramePr>
            <a:graphicFrameLocks noChangeAspect="1"/>
          </p:cNvGraphicFramePr>
          <p:nvPr/>
        </p:nvGraphicFramePr>
        <p:xfrm>
          <a:off x="762000" y="4114800"/>
          <a:ext cx="787400" cy="350837"/>
        </p:xfrm>
        <a:graphic>
          <a:graphicData uri="http://schemas.openxmlformats.org/presentationml/2006/ole">
            <p:oleObj spid="_x0000_s478214" name="Equation" r:id="rId6" imgW="711000" imgH="31716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70A6D9-6BE6-4106-99F0-D04484AFC6AE}" type="slidenum">
              <a:rPr lang="en-US"/>
              <a:pPr/>
              <a:t>11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Notch Sensitivity Curves</a:t>
            </a:r>
          </a:p>
        </p:txBody>
      </p:sp>
      <p:pic>
        <p:nvPicPr>
          <p:cNvPr id="364548" name="Picture 4" descr="L01F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752600"/>
            <a:ext cx="6248400" cy="4335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5294EC-8C30-46AC-931C-0E53565BC0E4}" type="slidenum">
              <a:rPr lang="en-US"/>
              <a:pPr/>
              <a:t>12</a:t>
            </a:fld>
            <a:endParaRPr lang="en-US"/>
          </a:p>
        </p:txBody>
      </p:sp>
      <p:sp>
        <p:nvSpPr>
          <p:cNvPr id="3665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Additional Notch Sensitivity Curves</a:t>
            </a:r>
          </a:p>
        </p:txBody>
      </p:sp>
      <p:pic>
        <p:nvPicPr>
          <p:cNvPr id="366597" name="Picture 5" descr="L01F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52600"/>
            <a:ext cx="6248400" cy="4332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6"/>
          <p:cNvCxnSpPr/>
          <p:nvPr/>
        </p:nvCxnSpPr>
        <p:spPr bwMode="auto">
          <a:xfrm rot="5400000">
            <a:off x="5128375" y="4297680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/>
          <p:cNvCxnSpPr/>
          <p:nvPr/>
        </p:nvCxnSpPr>
        <p:spPr bwMode="auto">
          <a:xfrm rot="5400000">
            <a:off x="6403303" y="4297680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 rot="5400000">
            <a:off x="5702719" y="4304504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rot="5400000">
            <a:off x="7442806" y="4319288"/>
            <a:ext cx="219456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 rot="5400000">
            <a:off x="3934423" y="3566160"/>
            <a:ext cx="7315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8646CB0-A06D-484A-9FDF-E78488A5CA6C}" type="slidenum">
              <a:rPr lang="en-US"/>
              <a:pPr/>
              <a:t>13</a:t>
            </a:fld>
            <a:endParaRPr lang="en-US"/>
          </a:p>
        </p:txBody>
      </p:sp>
      <p:sp>
        <p:nvSpPr>
          <p:cNvPr id="36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68645" name="Text Box 5"/>
          <p:cNvSpPr txBox="1">
            <a:spLocks noChangeArrowheads="1"/>
          </p:cNvSpPr>
          <p:nvPr/>
        </p:nvSpPr>
        <p:spPr bwMode="auto">
          <a:xfrm>
            <a:off x="60325" y="1949450"/>
            <a:ext cx="39782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68646" name="Text Box 6"/>
          <p:cNvSpPr txBox="1">
            <a:spLocks noChangeArrowheads="1"/>
          </p:cNvSpPr>
          <p:nvPr/>
        </p:nvSpPr>
        <p:spPr bwMode="auto">
          <a:xfrm>
            <a:off x="381000" y="2057400"/>
            <a:ext cx="35814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A rotating shaft is supported by ball bearings at A and D and loaded by the non-rotating force F.  Estimate the life of this part.</a:t>
            </a:r>
          </a:p>
          <a:p>
            <a:pPr>
              <a:spcBef>
                <a:spcPct val="50000"/>
              </a:spcBef>
            </a:pPr>
            <a:r>
              <a:rPr lang="en-US" sz="1600" dirty="0" err="1"/>
              <a:t>S</a:t>
            </a:r>
            <a:r>
              <a:rPr lang="en-US" sz="1600" baseline="-25000" dirty="0" err="1"/>
              <a:t>ut</a:t>
            </a:r>
            <a:r>
              <a:rPr lang="en-US" sz="1600" dirty="0"/>
              <a:t>=103ksi</a:t>
            </a:r>
          </a:p>
          <a:p>
            <a:pPr>
              <a:spcBef>
                <a:spcPct val="50000"/>
              </a:spcBef>
            </a:pPr>
            <a:r>
              <a:rPr lang="en-US" sz="1600" dirty="0" err="1"/>
              <a:t>S</a:t>
            </a:r>
            <a:r>
              <a:rPr lang="en-US" sz="1600" baseline="-25000" dirty="0" err="1"/>
              <a:t>yt</a:t>
            </a:r>
            <a:r>
              <a:rPr lang="en-US" sz="1600" dirty="0"/>
              <a:t>=72ksi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Shaft is drawn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UNS G10350 steel, drawn at 1000 C</a:t>
            </a:r>
          </a:p>
          <a:p>
            <a:pPr>
              <a:spcBef>
                <a:spcPct val="50000"/>
              </a:spcBef>
            </a:pPr>
            <a:r>
              <a:rPr lang="en-US" sz="1600" dirty="0"/>
              <a:t>Machined finish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228752" y="2886075"/>
            <a:ext cx="1280160" cy="27432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14627" y="2909626"/>
            <a:ext cx="914400" cy="228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90427" y="2914127"/>
            <a:ext cx="1828800" cy="219456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96473" y="2945840"/>
            <a:ext cx="18288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8" name="Straight Connector 17"/>
          <p:cNvCxnSpPr>
            <a:cxnSpLocks noChangeAspect="1"/>
          </p:cNvCxnSpPr>
          <p:nvPr/>
        </p:nvCxnSpPr>
        <p:spPr bwMode="auto">
          <a:xfrm rot="10800000" flipV="1">
            <a:off x="4196473" y="2950864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>
            <a:cxnSpLocks noChangeAspect="1"/>
          </p:cNvCxnSpPr>
          <p:nvPr/>
        </p:nvCxnSpPr>
        <p:spPr bwMode="auto">
          <a:xfrm rot="10800000" flipH="1" flipV="1">
            <a:off x="4198153" y="2950864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8438552" y="2951704"/>
            <a:ext cx="182880" cy="1524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>
            <a:cxnSpLocks noChangeAspect="1"/>
          </p:cNvCxnSpPr>
          <p:nvPr/>
        </p:nvCxnSpPr>
        <p:spPr bwMode="auto">
          <a:xfrm rot="10800000" flipV="1">
            <a:off x="8438552" y="2956728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rot="10800000" flipH="1" flipV="1">
            <a:off x="8440232" y="2956728"/>
            <a:ext cx="182880" cy="1436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rot="5400000" flipH="1" flipV="1">
            <a:off x="3912360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rot="5400000" flipH="1" flipV="1">
            <a:off x="5845792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rot="5400000" flipH="1" flipV="1">
            <a:off x="7126408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rot="5400000" flipH="1" flipV="1">
            <a:off x="8151128" y="2362200"/>
            <a:ext cx="762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5400000" flipH="1" flipV="1">
            <a:off x="4162568" y="2499816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rot="5400000" flipH="1" flipV="1">
            <a:off x="8200032" y="2514600"/>
            <a:ext cx="457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rot="5400000">
            <a:off x="6343594" y="2361406"/>
            <a:ext cx="9144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4300184" y="2133600"/>
            <a:ext cx="1905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6250904" y="2133600"/>
            <a:ext cx="51435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6827012" y="2133600"/>
            <a:ext cx="68408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7526458" y="2133600"/>
            <a:ext cx="100584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med"/>
            <a:tailEnd type="stealth"/>
          </a:ln>
          <a:effectLst/>
        </p:spPr>
      </p:cxnSp>
      <p:sp useBgFill="1">
        <p:nvSpPr>
          <p:cNvPr id="45" name="TextBox 44"/>
          <p:cNvSpPr txBox="1"/>
          <p:nvPr/>
        </p:nvSpPr>
        <p:spPr>
          <a:xfrm>
            <a:off x="4958916" y="2022144"/>
            <a:ext cx="526106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 in</a:t>
            </a:r>
            <a:endParaRPr lang="en-US" sz="1000" dirty="0"/>
          </a:p>
        </p:txBody>
      </p:sp>
      <p:sp useBgFill="1">
        <p:nvSpPr>
          <p:cNvPr id="46" name="TextBox 45"/>
          <p:cNvSpPr txBox="1"/>
          <p:nvPr/>
        </p:nvSpPr>
        <p:spPr>
          <a:xfrm>
            <a:off x="6281384" y="1828800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 in</a:t>
            </a:r>
            <a:endParaRPr lang="en-US" sz="1000" dirty="0"/>
          </a:p>
        </p:txBody>
      </p:sp>
      <p:sp useBgFill="1">
        <p:nvSpPr>
          <p:cNvPr id="47" name="TextBox 46"/>
          <p:cNvSpPr txBox="1"/>
          <p:nvPr/>
        </p:nvSpPr>
        <p:spPr>
          <a:xfrm>
            <a:off x="6939888" y="1828800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 in</a:t>
            </a:r>
            <a:endParaRPr lang="en-US" sz="1000" dirty="0"/>
          </a:p>
        </p:txBody>
      </p:sp>
      <p:sp useBgFill="1">
        <p:nvSpPr>
          <p:cNvPr id="48" name="TextBox 47"/>
          <p:cNvSpPr txBox="1"/>
          <p:nvPr/>
        </p:nvSpPr>
        <p:spPr>
          <a:xfrm>
            <a:off x="7791736" y="2004523"/>
            <a:ext cx="457200" cy="2462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 in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>
            <a:off x="6413312" y="160020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1500 lb</a:t>
            </a:r>
            <a:endParaRPr lang="en-US" sz="1200" dirty="0"/>
          </a:p>
        </p:txBody>
      </p:sp>
      <p:cxnSp>
        <p:nvCxnSpPr>
          <p:cNvPr id="51" name="Straight Arrow Connector 50"/>
          <p:cNvCxnSpPr/>
          <p:nvPr/>
        </p:nvCxnSpPr>
        <p:spPr bwMode="auto">
          <a:xfrm rot="10800000">
            <a:off x="4071584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rot="10800000">
            <a:off x="8200032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rot="10800000">
            <a:off x="4391168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54" name="Straight Arrow Connector 53"/>
          <p:cNvCxnSpPr/>
          <p:nvPr/>
        </p:nvCxnSpPr>
        <p:spPr bwMode="auto">
          <a:xfrm rot="10800000">
            <a:off x="8533264" y="23622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sp useBgFill="1">
        <p:nvSpPr>
          <p:cNvPr id="55" name="TextBox 54"/>
          <p:cNvSpPr txBox="1"/>
          <p:nvPr/>
        </p:nvSpPr>
        <p:spPr>
          <a:xfrm>
            <a:off x="4653888" y="2243920"/>
            <a:ext cx="56938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0.5 in</a:t>
            </a:r>
            <a:endParaRPr lang="en-US" sz="1000" dirty="0"/>
          </a:p>
        </p:txBody>
      </p:sp>
      <p:sp useBgFill="1">
        <p:nvSpPr>
          <p:cNvPr id="56" name="TextBox 55"/>
          <p:cNvSpPr txBox="1"/>
          <p:nvPr/>
        </p:nvSpPr>
        <p:spPr>
          <a:xfrm>
            <a:off x="7632512" y="2245056"/>
            <a:ext cx="56938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0.5 in</a:t>
            </a:r>
            <a:endParaRPr lang="en-US" sz="1000" dirty="0"/>
          </a:p>
        </p:txBody>
      </p:sp>
      <p:cxnSp>
        <p:nvCxnSpPr>
          <p:cNvPr id="57" name="Straight Arrow Connector 56"/>
          <p:cNvCxnSpPr/>
          <p:nvPr/>
        </p:nvCxnSpPr>
        <p:spPr bwMode="auto">
          <a:xfrm rot="16200000">
            <a:off x="4090006" y="2828274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6200000">
            <a:off x="5690206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6200000">
            <a:off x="6909406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rot="16200000">
            <a:off x="7822218" y="27805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1" name="Straight Arrow Connector 60"/>
          <p:cNvCxnSpPr/>
          <p:nvPr/>
        </p:nvCxnSpPr>
        <p:spPr bwMode="auto">
          <a:xfrm rot="16200000">
            <a:off x="8495958" y="2835098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none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 rot="16200000">
            <a:off x="4090006" y="3210411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 rot="16200000">
            <a:off x="5690206" y="32377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4" name="Straight Arrow Connector 63"/>
          <p:cNvCxnSpPr/>
          <p:nvPr/>
        </p:nvCxnSpPr>
        <p:spPr bwMode="auto">
          <a:xfrm rot="16200000">
            <a:off x="6907818" y="3265002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rot="16200000">
            <a:off x="7823806" y="3237706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rot="16200000">
            <a:off x="8509606" y="3224058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sm" len="lg"/>
            <a:tailEnd type="stealth" w="sm" len="lg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3689054" y="3332328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1.18 in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5471229" y="3356787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1.25 in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6747680" y="338009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 50 in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7568816" y="3369299"/>
            <a:ext cx="7393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1.375 in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8489654" y="334200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1.18 in</a:t>
            </a:r>
            <a:endParaRPr lang="en-US" sz="1000" dirty="0"/>
          </a:p>
        </p:txBody>
      </p:sp>
      <p:sp>
        <p:nvSpPr>
          <p:cNvPr id="72" name="Oval 71"/>
          <p:cNvSpPr>
            <a:spLocks noChangeAspect="1"/>
          </p:cNvSpPr>
          <p:nvPr/>
        </p:nvSpPr>
        <p:spPr bwMode="auto">
          <a:xfrm>
            <a:off x="6196088" y="2992272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 bwMode="auto">
          <a:xfrm>
            <a:off x="7478976" y="2985448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 bwMode="auto">
          <a:xfrm>
            <a:off x="8505968" y="2999096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 bwMode="auto">
          <a:xfrm>
            <a:off x="4259696" y="2992272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328616" y="2888776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77" name="TextBox 76"/>
          <p:cNvSpPr txBox="1"/>
          <p:nvPr/>
        </p:nvSpPr>
        <p:spPr>
          <a:xfrm>
            <a:off x="5969760" y="2895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7488072" y="2888776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8165912" y="2895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 useBgFill="1">
        <p:nvSpPr>
          <p:cNvPr id="80" name="TextBox 79"/>
          <p:cNvSpPr txBox="1"/>
          <p:nvPr/>
        </p:nvSpPr>
        <p:spPr>
          <a:xfrm>
            <a:off x="5824183" y="3554609"/>
            <a:ext cx="2111475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All Fillets 1/8 in Radius</a:t>
            </a:r>
            <a:endParaRPr lang="en-US" sz="1200" dirty="0"/>
          </a:p>
        </p:txBody>
      </p:sp>
      <p:cxnSp>
        <p:nvCxnSpPr>
          <p:cNvPr id="91" name="Straight Arrow Connector 90"/>
          <p:cNvCxnSpPr/>
          <p:nvPr/>
        </p:nvCxnSpPr>
        <p:spPr bwMode="auto">
          <a:xfrm>
            <a:off x="4298135" y="5410200"/>
            <a:ext cx="475488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 flipH="1" flipV="1">
            <a:off x="3575489" y="4686300"/>
            <a:ext cx="14478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</p:cxnSp>
      <p:cxnSp>
        <p:nvCxnSpPr>
          <p:cNvPr id="97" name="Straight Connector 96"/>
          <p:cNvCxnSpPr>
            <a:cxnSpLocks noChangeAspect="1"/>
          </p:cNvCxnSpPr>
          <p:nvPr/>
        </p:nvCxnSpPr>
        <p:spPr bwMode="auto">
          <a:xfrm flipV="1">
            <a:off x="4307007" y="4267200"/>
            <a:ext cx="2489454" cy="11315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6794311" y="4267200"/>
            <a:ext cx="1752600" cy="11430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Oval 102"/>
          <p:cNvSpPr>
            <a:spLocks noChangeAspect="1"/>
          </p:cNvSpPr>
          <p:nvPr/>
        </p:nvSpPr>
        <p:spPr bwMode="auto">
          <a:xfrm>
            <a:off x="6191991" y="4490568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 bwMode="auto">
          <a:xfrm>
            <a:off x="7472151" y="4696424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 bwMode="auto">
          <a:xfrm>
            <a:off x="6765879" y="4241496"/>
            <a:ext cx="60960" cy="6096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19183" y="3810000"/>
            <a:ext cx="354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3EE93F-1E67-4145-B538-75FA21D0DA05}" type="slidenum">
              <a:rPr lang="en-US"/>
              <a:pPr/>
              <a:t>14</a:t>
            </a:fld>
            <a:endParaRPr lang="en-US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Fatigue Terminology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3776662" cy="1752600"/>
          </a:xfrm>
        </p:spPr>
        <p:txBody>
          <a:bodyPr/>
          <a:lstStyle/>
          <a:p>
            <a:r>
              <a:rPr lang="en-US" dirty="0" smtClean="0"/>
              <a:t>Stress</a:t>
            </a:r>
            <a:endParaRPr lang="en-US" dirty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max,</a:t>
            </a:r>
            <a:r>
              <a:rPr lang="el-GR" dirty="0" smtClean="0"/>
              <a:t> σ</a:t>
            </a:r>
            <a:r>
              <a:rPr lang="en-US" baseline="-25000" dirty="0" smtClean="0"/>
              <a:t>min</a:t>
            </a:r>
            <a:endParaRPr lang="en-US" dirty="0" smtClean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m,</a:t>
            </a:r>
            <a:r>
              <a:rPr lang="el-GR" dirty="0" smtClean="0"/>
              <a:t> </a:t>
            </a:r>
            <a:r>
              <a:rPr lang="el-GR" dirty="0" smtClean="0"/>
              <a:t>σ</a:t>
            </a:r>
            <a:r>
              <a:rPr lang="en-US" baseline="-25000" dirty="0" smtClean="0"/>
              <a:t>a</a:t>
            </a:r>
            <a:endParaRPr lang="en-US" dirty="0"/>
          </a:p>
          <a:p>
            <a:pPr lvl="1"/>
            <a:r>
              <a:rPr lang="el-GR" dirty="0" smtClean="0"/>
              <a:t>σ</a:t>
            </a:r>
            <a:r>
              <a:rPr lang="en-US" baseline="-25000" dirty="0" smtClean="0"/>
              <a:t>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381000" y="4723626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1371600" y="5714226"/>
            <a:ext cx="403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371600" y="5409426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371600" y="5028426"/>
            <a:ext cx="3657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371600" y="4647426"/>
            <a:ext cx="396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5"/>
          <p:cNvSpPr/>
          <p:nvPr/>
        </p:nvSpPr>
        <p:spPr bwMode="auto">
          <a:xfrm>
            <a:off x="1362075" y="4647426"/>
            <a:ext cx="2981325" cy="762000"/>
          </a:xfrm>
          <a:custGeom>
            <a:avLst/>
            <a:gdLst>
              <a:gd name="connsiteX0" fmla="*/ 0 w 3819525"/>
              <a:gd name="connsiteY0" fmla="*/ 390525 h 803275"/>
              <a:gd name="connsiteX1" fmla="*/ 600075 w 3819525"/>
              <a:gd name="connsiteY1" fmla="*/ 771525 h 803275"/>
              <a:gd name="connsiteX2" fmla="*/ 1123950 w 3819525"/>
              <a:gd name="connsiteY2" fmla="*/ 400050 h 803275"/>
              <a:gd name="connsiteX3" fmla="*/ 1762125 w 3819525"/>
              <a:gd name="connsiteY3" fmla="*/ 0 h 803275"/>
              <a:gd name="connsiteX4" fmla="*/ 2362200 w 3819525"/>
              <a:gd name="connsiteY4" fmla="*/ 400050 h 803275"/>
              <a:gd name="connsiteX5" fmla="*/ 3143250 w 3819525"/>
              <a:gd name="connsiteY5" fmla="*/ 800100 h 803275"/>
              <a:gd name="connsiteX6" fmla="*/ 3819525 w 3819525"/>
              <a:gd name="connsiteY6" fmla="*/ 381000 h 803275"/>
              <a:gd name="connsiteX0" fmla="*/ 0 w 3819525"/>
              <a:gd name="connsiteY0" fmla="*/ 392112 h 804862"/>
              <a:gd name="connsiteX1" fmla="*/ 60007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92112 h 804862"/>
              <a:gd name="connsiteX1" fmla="*/ 466725 w 3819525"/>
              <a:gd name="connsiteY1" fmla="*/ 773112 h 804862"/>
              <a:gd name="connsiteX2" fmla="*/ 1000125 w 3819525"/>
              <a:gd name="connsiteY2" fmla="*/ 392112 h 804862"/>
              <a:gd name="connsiteX3" fmla="*/ 1762125 w 3819525"/>
              <a:gd name="connsiteY3" fmla="*/ 1587 h 804862"/>
              <a:gd name="connsiteX4" fmla="*/ 2362200 w 3819525"/>
              <a:gd name="connsiteY4" fmla="*/ 401637 h 804862"/>
              <a:gd name="connsiteX5" fmla="*/ 3143250 w 3819525"/>
              <a:gd name="connsiteY5" fmla="*/ 801687 h 804862"/>
              <a:gd name="connsiteX6" fmla="*/ 3819525 w 3819525"/>
              <a:gd name="connsiteY6" fmla="*/ 382587 h 804862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2587 h 795337"/>
              <a:gd name="connsiteX1" fmla="*/ 466725 w 3819525"/>
              <a:gd name="connsiteY1" fmla="*/ 763587 h 795337"/>
              <a:gd name="connsiteX2" fmla="*/ 1000125 w 3819525"/>
              <a:gd name="connsiteY2" fmla="*/ 382587 h 795337"/>
              <a:gd name="connsiteX3" fmla="*/ 1457325 w 3819525"/>
              <a:gd name="connsiteY3" fmla="*/ 1587 h 795337"/>
              <a:gd name="connsiteX4" fmla="*/ 2362200 w 3819525"/>
              <a:gd name="connsiteY4" fmla="*/ 392112 h 795337"/>
              <a:gd name="connsiteX5" fmla="*/ 3143250 w 3819525"/>
              <a:gd name="connsiteY5" fmla="*/ 792162 h 795337"/>
              <a:gd name="connsiteX6" fmla="*/ 3819525 w 3819525"/>
              <a:gd name="connsiteY6" fmla="*/ 373062 h 795337"/>
              <a:gd name="connsiteX0" fmla="*/ 0 w 3819525"/>
              <a:gd name="connsiteY0" fmla="*/ 381000 h 792163"/>
              <a:gd name="connsiteX1" fmla="*/ 466725 w 3819525"/>
              <a:gd name="connsiteY1" fmla="*/ 762000 h 792163"/>
              <a:gd name="connsiteX2" fmla="*/ 1000125 w 3819525"/>
              <a:gd name="connsiteY2" fmla="*/ 381000 h 792163"/>
              <a:gd name="connsiteX3" fmla="*/ 1457325 w 3819525"/>
              <a:gd name="connsiteY3" fmla="*/ 0 h 792163"/>
              <a:gd name="connsiteX4" fmla="*/ 1990725 w 3819525"/>
              <a:gd name="connsiteY4" fmla="*/ 381000 h 792163"/>
              <a:gd name="connsiteX5" fmla="*/ 3143250 w 3819525"/>
              <a:gd name="connsiteY5" fmla="*/ 790575 h 792163"/>
              <a:gd name="connsiteX6" fmla="*/ 3819525 w 3819525"/>
              <a:gd name="connsiteY6" fmla="*/ 371475 h 792163"/>
              <a:gd name="connsiteX0" fmla="*/ 0 w 3819525"/>
              <a:gd name="connsiteY0" fmla="*/ 381000 h 839788"/>
              <a:gd name="connsiteX1" fmla="*/ 466725 w 3819525"/>
              <a:gd name="connsiteY1" fmla="*/ 762000 h 839788"/>
              <a:gd name="connsiteX2" fmla="*/ 1000125 w 3819525"/>
              <a:gd name="connsiteY2" fmla="*/ 381000 h 839788"/>
              <a:gd name="connsiteX3" fmla="*/ 1457325 w 3819525"/>
              <a:gd name="connsiteY3" fmla="*/ 0 h 839788"/>
              <a:gd name="connsiteX4" fmla="*/ 1990725 w 3819525"/>
              <a:gd name="connsiteY4" fmla="*/ 381000 h 839788"/>
              <a:gd name="connsiteX5" fmla="*/ 2981325 w 3819525"/>
              <a:gd name="connsiteY5" fmla="*/ 838200 h 839788"/>
              <a:gd name="connsiteX6" fmla="*/ 3819525 w 3819525"/>
              <a:gd name="connsiteY6" fmla="*/ 371475 h 8397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3819525"/>
              <a:gd name="connsiteY0" fmla="*/ 381000 h 763588"/>
              <a:gd name="connsiteX1" fmla="*/ 466725 w 3819525"/>
              <a:gd name="connsiteY1" fmla="*/ 762000 h 763588"/>
              <a:gd name="connsiteX2" fmla="*/ 1000125 w 3819525"/>
              <a:gd name="connsiteY2" fmla="*/ 381000 h 763588"/>
              <a:gd name="connsiteX3" fmla="*/ 1457325 w 3819525"/>
              <a:gd name="connsiteY3" fmla="*/ 0 h 763588"/>
              <a:gd name="connsiteX4" fmla="*/ 1990725 w 3819525"/>
              <a:gd name="connsiteY4" fmla="*/ 381000 h 763588"/>
              <a:gd name="connsiteX5" fmla="*/ 2447925 w 3819525"/>
              <a:gd name="connsiteY5" fmla="*/ 762000 h 763588"/>
              <a:gd name="connsiteX6" fmla="*/ 3819525 w 3819525"/>
              <a:gd name="connsiteY6" fmla="*/ 371475 h 763588"/>
              <a:gd name="connsiteX0" fmla="*/ 0 w 3819525"/>
              <a:gd name="connsiteY0" fmla="*/ 381000 h 763587"/>
              <a:gd name="connsiteX1" fmla="*/ 466725 w 3819525"/>
              <a:gd name="connsiteY1" fmla="*/ 762000 h 763587"/>
              <a:gd name="connsiteX2" fmla="*/ 1000125 w 3819525"/>
              <a:gd name="connsiteY2" fmla="*/ 381000 h 763587"/>
              <a:gd name="connsiteX3" fmla="*/ 1457325 w 3819525"/>
              <a:gd name="connsiteY3" fmla="*/ 0 h 763587"/>
              <a:gd name="connsiteX4" fmla="*/ 1990725 w 3819525"/>
              <a:gd name="connsiteY4" fmla="*/ 381000 h 763587"/>
              <a:gd name="connsiteX5" fmla="*/ 2447925 w 3819525"/>
              <a:gd name="connsiteY5" fmla="*/ 761999 h 763587"/>
              <a:gd name="connsiteX6" fmla="*/ 3819525 w 3819525"/>
              <a:gd name="connsiteY6" fmla="*/ 371475 h 763587"/>
              <a:gd name="connsiteX0" fmla="*/ 0 w 2981325"/>
              <a:gd name="connsiteY0" fmla="*/ 381000 h 762000"/>
              <a:gd name="connsiteX1" fmla="*/ 466725 w 2981325"/>
              <a:gd name="connsiteY1" fmla="*/ 762000 h 762000"/>
              <a:gd name="connsiteX2" fmla="*/ 1000125 w 2981325"/>
              <a:gd name="connsiteY2" fmla="*/ 381000 h 762000"/>
              <a:gd name="connsiteX3" fmla="*/ 1457325 w 2981325"/>
              <a:gd name="connsiteY3" fmla="*/ 0 h 762000"/>
              <a:gd name="connsiteX4" fmla="*/ 1990725 w 2981325"/>
              <a:gd name="connsiteY4" fmla="*/ 381000 h 762000"/>
              <a:gd name="connsiteX5" fmla="*/ 2447925 w 2981325"/>
              <a:gd name="connsiteY5" fmla="*/ 761999 h 762000"/>
              <a:gd name="connsiteX6" fmla="*/ 2981325 w 2981325"/>
              <a:gd name="connsiteY6" fmla="*/ 381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81325" h="762000">
                <a:moveTo>
                  <a:pt x="0" y="381000"/>
                </a:moveTo>
                <a:cubicBezTo>
                  <a:pt x="206375" y="570706"/>
                  <a:pt x="300038" y="762000"/>
                  <a:pt x="466725" y="762000"/>
                </a:cubicBezTo>
                <a:cubicBezTo>
                  <a:pt x="633412" y="762000"/>
                  <a:pt x="835025" y="508000"/>
                  <a:pt x="1000125" y="381000"/>
                </a:cubicBezTo>
                <a:cubicBezTo>
                  <a:pt x="1165225" y="254000"/>
                  <a:pt x="1292225" y="0"/>
                  <a:pt x="1457325" y="0"/>
                </a:cubicBezTo>
                <a:cubicBezTo>
                  <a:pt x="1622425" y="0"/>
                  <a:pt x="1825625" y="254000"/>
                  <a:pt x="1990725" y="381000"/>
                </a:cubicBezTo>
                <a:cubicBezTo>
                  <a:pt x="2155825" y="508000"/>
                  <a:pt x="2282825" y="761999"/>
                  <a:pt x="2447925" y="761999"/>
                </a:cubicBezTo>
                <a:cubicBezTo>
                  <a:pt x="2613025" y="761999"/>
                  <a:pt x="2867025" y="469900"/>
                  <a:pt x="2981325" y="381000"/>
                </a:cubicBezTo>
              </a:path>
            </a:pathLst>
          </a:cu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rot="5400000" flipH="1" flipV="1">
            <a:off x="2552700" y="4904601"/>
            <a:ext cx="1600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1371600" y="4266426"/>
            <a:ext cx="1981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 useBgFill="1">
        <p:nvSpPr>
          <p:cNvPr id="28" name="TextBox 27"/>
          <p:cNvSpPr txBox="1"/>
          <p:nvPr/>
        </p:nvSpPr>
        <p:spPr>
          <a:xfrm>
            <a:off x="2000250" y="4114026"/>
            <a:ext cx="74930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CYCLE</a:t>
            </a:r>
            <a:endParaRPr lang="en-US" sz="1200" dirty="0"/>
          </a:p>
        </p:txBody>
      </p:sp>
      <p:sp useBgFill="1">
        <p:nvSpPr>
          <p:cNvPr id="29" name="TextBox 28"/>
          <p:cNvSpPr txBox="1"/>
          <p:nvPr/>
        </p:nvSpPr>
        <p:spPr>
          <a:xfrm rot="16200000">
            <a:off x="471536" y="4785490"/>
            <a:ext cx="85792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STRESS</a:t>
            </a:r>
            <a:endParaRPr lang="en-US" sz="1200" dirty="0"/>
          </a:p>
        </p:txBody>
      </p:sp>
      <p:sp useBgFill="1">
        <p:nvSpPr>
          <p:cNvPr id="30" name="TextBox 29"/>
          <p:cNvSpPr txBox="1"/>
          <p:nvPr/>
        </p:nvSpPr>
        <p:spPr>
          <a:xfrm>
            <a:off x="2238375" y="5819001"/>
            <a:ext cx="194675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NUMBER OF CYCLES</a:t>
            </a:r>
            <a:endParaRPr lang="en-US" sz="1200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rot="5400000">
            <a:off x="4610894" y="4837926"/>
            <a:ext cx="381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rot="5400000" flipH="1" flipV="1">
            <a:off x="4800600" y="5028426"/>
            <a:ext cx="76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sm" len="lg"/>
            <a:tailEnd type="stealth" w="sm" len="lg"/>
          </a:ln>
          <a:effectLst/>
        </p:spPr>
      </p:cxnSp>
      <p:graphicFrame>
        <p:nvGraphicFramePr>
          <p:cNvPr id="35" name="Object 34"/>
          <p:cNvGraphicFramePr>
            <a:graphicFrameLocks noChangeAspect="1"/>
          </p:cNvGraphicFramePr>
          <p:nvPr/>
        </p:nvGraphicFramePr>
        <p:xfrm>
          <a:off x="4445000" y="4655364"/>
          <a:ext cx="250825" cy="300037"/>
        </p:xfrm>
        <a:graphic>
          <a:graphicData uri="http://schemas.openxmlformats.org/presentationml/2006/ole">
            <p:oleObj spid="_x0000_s534530" name="Equation" r:id="rId4" imgW="190440" imgH="228600" progId="Equation.DSMT4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5208588" y="4883964"/>
          <a:ext cx="735012" cy="300037"/>
        </p:xfrm>
        <a:graphic>
          <a:graphicData uri="http://schemas.openxmlformats.org/presentationml/2006/ole">
            <p:oleObj spid="_x0000_s534531" name="Equation" r:id="rId5" imgW="558720" imgH="228600" progId="Equation.DSMT4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954088" y="4502964"/>
          <a:ext cx="419100" cy="300037"/>
        </p:xfrm>
        <a:graphic>
          <a:graphicData uri="http://schemas.openxmlformats.org/presentationml/2006/ole">
            <p:oleObj spid="_x0000_s534532" name="Equation" r:id="rId6" imgW="317160" imgH="228600" progId="Equation.DSMT4">
              <p:embed/>
            </p:oleObj>
          </a:graphicData>
        </a:graphic>
      </p:graphicFrame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968375" y="5261789"/>
          <a:ext cx="385763" cy="300037"/>
        </p:xfrm>
        <a:graphic>
          <a:graphicData uri="http://schemas.openxmlformats.org/presentationml/2006/ole">
            <p:oleObj spid="_x0000_s534533" name="Equation" r:id="rId7" imgW="291960" imgH="228600" progId="Equation.DSMT4">
              <p:embed/>
            </p:oleObj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1001713" y="4876026"/>
          <a:ext cx="301625" cy="300038"/>
        </p:xfrm>
        <a:graphic>
          <a:graphicData uri="http://schemas.openxmlformats.org/presentationml/2006/ole">
            <p:oleObj spid="_x0000_s534534" name="Equation" r:id="rId8" imgW="228600" imgH="228600" progId="Equation.DSMT4">
              <p:embed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DBE664-B44D-41EC-B613-70B9A88A37CD}" type="slidenum">
              <a:rPr lang="en-US"/>
              <a:pPr/>
              <a:t>15</a:t>
            </a:fld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sz="3400"/>
              <a:t>σ</a:t>
            </a:r>
            <a:r>
              <a:rPr lang="el-GR" sz="3400" baseline="-25000"/>
              <a:t>m</a:t>
            </a:r>
            <a:r>
              <a:rPr lang="en-US" sz="3400"/>
              <a:t>-</a:t>
            </a:r>
            <a:r>
              <a:rPr lang="el-GR" sz="3400"/>
              <a:t>σ</a:t>
            </a:r>
            <a:r>
              <a:rPr lang="en-US" sz="3400" baseline="-25000"/>
              <a:t>a</a:t>
            </a:r>
            <a:r>
              <a:rPr lang="en-US" sz="3400"/>
              <a:t> Diagrams for</a:t>
            </a:r>
            <a:br>
              <a:rPr lang="en-US" sz="3400"/>
            </a:br>
            <a:r>
              <a:rPr lang="en-US" sz="3400"/>
              <a:t> Axial and Bending Loads</a:t>
            </a:r>
            <a:endParaRPr lang="el-GR" sz="3400"/>
          </a:p>
        </p:txBody>
      </p:sp>
      <p:pic>
        <p:nvPicPr>
          <p:cNvPr id="414725" name="Picture 5" descr="L06f01"/>
          <p:cNvPicPr>
            <a:picLocks noChangeAspect="1" noChangeArrowheads="1"/>
          </p:cNvPicPr>
          <p:nvPr/>
        </p:nvPicPr>
        <p:blipFill>
          <a:blip r:embed="rId3" cstate="print"/>
          <a:srcRect l="5263" t="9085" r="3509" b="6120"/>
          <a:stretch>
            <a:fillRect/>
          </a:stretch>
        </p:blipFill>
        <p:spPr bwMode="auto">
          <a:xfrm>
            <a:off x="2590800" y="3962400"/>
            <a:ext cx="3962400" cy="2133600"/>
          </a:xfrm>
          <a:prstGeom prst="rect">
            <a:avLst/>
          </a:prstGeom>
          <a:noFill/>
        </p:spPr>
      </p:pic>
      <p:pic>
        <p:nvPicPr>
          <p:cNvPr id="414726" name="Picture 6" descr="L06f02"/>
          <p:cNvPicPr>
            <a:picLocks noChangeAspect="1" noChangeArrowheads="1"/>
          </p:cNvPicPr>
          <p:nvPr/>
        </p:nvPicPr>
        <p:blipFill>
          <a:blip r:embed="rId4" cstate="print"/>
          <a:srcRect l="1724" t="3516" r="6897"/>
          <a:stretch>
            <a:fillRect/>
          </a:stretch>
        </p:blipFill>
        <p:spPr bwMode="auto">
          <a:xfrm>
            <a:off x="2514600" y="1752600"/>
            <a:ext cx="4038600" cy="2090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 bwMode="auto">
          <a:xfrm rot="10800000">
            <a:off x="2057400" y="4572000"/>
            <a:ext cx="19812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 rot="5400000">
            <a:off x="1143000" y="4572000"/>
            <a:ext cx="914400" cy="9144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1E3429-4C20-4188-8B30-BAC524EE8ED1}" type="slidenum">
              <a:rPr lang="en-US"/>
              <a:pPr/>
              <a:t>16</a:t>
            </a:fld>
            <a:endParaRPr lang="en-US"/>
          </a:p>
        </p:txBody>
      </p:sp>
      <p:sp>
        <p:nvSpPr>
          <p:cNvPr id="3747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sz="3400" dirty="0"/>
              <a:t>σ</a:t>
            </a:r>
            <a:r>
              <a:rPr lang="el-GR" sz="3400" baseline="-25000" dirty="0"/>
              <a:t>m</a:t>
            </a:r>
            <a:r>
              <a:rPr lang="en-US" sz="3400" dirty="0"/>
              <a:t>-</a:t>
            </a:r>
            <a:r>
              <a:rPr lang="el-GR" sz="3400" dirty="0"/>
              <a:t>σ</a:t>
            </a:r>
            <a:r>
              <a:rPr lang="en-US" sz="3400" baseline="-25000" dirty="0"/>
              <a:t>a</a:t>
            </a:r>
            <a:r>
              <a:rPr lang="en-US" sz="3400" dirty="0"/>
              <a:t> Diagrams, A Closer </a:t>
            </a:r>
            <a:r>
              <a:rPr lang="en-US" sz="3400" dirty="0" smtClean="0"/>
              <a:t>Look</a:t>
            </a:r>
            <a:br>
              <a:rPr lang="en-US" sz="3400" dirty="0" smtClean="0"/>
            </a:br>
            <a:r>
              <a:rPr lang="en-US" sz="3400" dirty="0" smtClean="0"/>
              <a:t>Modified Goodman Diagram</a:t>
            </a:r>
            <a:endParaRPr lang="en-US" sz="34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rot="5400000" flipH="1" flipV="1">
            <a:off x="2472201" y="3887311"/>
            <a:ext cx="3200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304800" y="5486400"/>
            <a:ext cx="8339601" cy="7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672351" y="23241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658691" y="43053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e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3401" y="502920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baseline="-25000" dirty="0" smtClean="0">
                <a:latin typeface="+mj-lt"/>
                <a:cs typeface="Times New Roman"/>
              </a:rPr>
              <a:t>m</a:t>
            </a:r>
            <a:endParaRPr lang="en-US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72401" y="198120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baseline="-25000" dirty="0" smtClean="0">
                <a:latin typeface="+mj-lt"/>
                <a:cs typeface="Times New Roman"/>
              </a:rPr>
              <a:t>a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1326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987176" y="54864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u</a:t>
            </a:r>
            <a:endParaRPr lang="en-US" sz="14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3920001" y="2617886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3920001" y="4572000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rot="5400000" flipV="1">
            <a:off x="6896170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rot="5400000" flipV="1">
            <a:off x="7961480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072401" y="4572000"/>
            <a:ext cx="2590800" cy="60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rot="16200000" flipH="1">
            <a:off x="6663201" y="5181600"/>
            <a:ext cx="3048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16200000" flipH="1">
            <a:off x="4072401" y="2590800"/>
            <a:ext cx="25908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6663201" y="5181600"/>
            <a:ext cx="13716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009775" y="4533900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 bwMode="auto">
          <a:xfrm>
            <a:off x="4019550" y="4524375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 bwMode="auto">
          <a:xfrm>
            <a:off x="6625482" y="513016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50" name="Straight Connector 49"/>
          <p:cNvCxnSpPr>
            <a:cxnSpLocks noChangeAspect="1"/>
          </p:cNvCxnSpPr>
          <p:nvPr/>
        </p:nvCxnSpPr>
        <p:spPr bwMode="auto">
          <a:xfrm rot="5400000">
            <a:off x="2073354" y="2590803"/>
            <a:ext cx="1984294" cy="198429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rot="10800000">
            <a:off x="733425" y="4572000"/>
            <a:ext cx="1295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1219200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cxnSp>
        <p:nvCxnSpPr>
          <p:cNvPr id="58" name="Straight Connector 57"/>
          <p:cNvCxnSpPr/>
          <p:nvPr/>
        </p:nvCxnSpPr>
        <p:spPr bwMode="auto">
          <a:xfrm rot="5400000" flipV="1">
            <a:off x="1080693" y="5567757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3914775" y="5486400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18B207-9417-49F3-9EE3-21904917419B}" type="slidenum">
              <a:rPr lang="en-US"/>
              <a:pPr/>
              <a:t>17</a:t>
            </a:fld>
            <a:endParaRPr lang="en-US"/>
          </a:p>
        </p:txBody>
      </p:sp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2024 Al</a:t>
            </a:r>
          </a:p>
        </p:txBody>
      </p:sp>
      <p:pic>
        <p:nvPicPr>
          <p:cNvPr id="376836" name="Picture 4" descr="L01F3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828800"/>
            <a:ext cx="6629400" cy="4206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DC867E-34CE-4542-BC31-3B5FD15A6EA7}" type="slidenum">
              <a:rPr lang="en-US"/>
              <a:pPr/>
              <a:t>18</a:t>
            </a:fld>
            <a:endParaRPr lang="en-US"/>
          </a:p>
        </p:txBody>
      </p:sp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7075 Al</a:t>
            </a:r>
          </a:p>
        </p:txBody>
      </p:sp>
      <p:pic>
        <p:nvPicPr>
          <p:cNvPr id="378884" name="Picture 4" descr="L01F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828800"/>
            <a:ext cx="6248400" cy="4181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1FF19B-0084-4DB1-84D7-8C97D57F05B4}" type="slidenum">
              <a:rPr lang="en-US"/>
              <a:pPr/>
              <a:t>19</a:t>
            </a:fld>
            <a:endParaRPr lang="en-US"/>
          </a:p>
        </p:txBody>
      </p:sp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Steel</a:t>
            </a:r>
          </a:p>
        </p:txBody>
      </p:sp>
      <p:pic>
        <p:nvPicPr>
          <p:cNvPr id="380932" name="Picture 4" descr="L01F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828800"/>
            <a:ext cx="6248400" cy="4152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4979BF-F3A1-4591-B022-DA01D9577C89}" type="slidenum">
              <a:rPr lang="en-US"/>
              <a:pPr/>
              <a:t>2</a:t>
            </a:fld>
            <a:endParaRPr lang="en-US"/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</a:t>
            </a:r>
            <a:r>
              <a:rPr lang="en-US" dirty="0" smtClean="0"/>
              <a:t>Damage</a:t>
            </a:r>
            <a:br>
              <a:rPr lang="en-US" dirty="0" smtClean="0"/>
            </a:br>
            <a:r>
              <a:rPr lang="en-US" dirty="0" smtClean="0"/>
              <a:t>Log-Log Plot For Test Sample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rot="5400000" flipH="1" flipV="1">
            <a:off x="-533400" y="3656806"/>
            <a:ext cx="3657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1295400" y="5485606"/>
            <a:ext cx="5867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295400" y="2438400"/>
            <a:ext cx="4953000" cy="2133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6248400" y="4572000"/>
            <a:ext cx="838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rot="10800000">
            <a:off x="1295400" y="4572000"/>
            <a:ext cx="4800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>
            <a:off x="2914650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rot="5400000">
            <a:off x="6229350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rot="5400000">
            <a:off x="4562475" y="5448300"/>
            <a:ext cx="762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1430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3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6670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4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43434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5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6019800" y="5562600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r>
              <a:rPr lang="en-US" sz="1400" baseline="30000" dirty="0" smtClean="0"/>
              <a:t>6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76250" y="228600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0.9 </a:t>
            </a:r>
            <a:r>
              <a:rPr lang="en-US" sz="1400" dirty="0" err="1" smtClean="0"/>
              <a:t>S</a:t>
            </a:r>
            <a:r>
              <a:rPr lang="en-US" sz="1400" baseline="-25000" dirty="0" err="1" smtClean="0"/>
              <a:t>ut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00740" y="441960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S’</a:t>
            </a:r>
            <a:r>
              <a:rPr lang="en-US" sz="1400" baseline="-25000" dirty="0" err="1" smtClean="0"/>
              <a:t>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5715000"/>
            <a:ext cx="136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Cycles, 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143717" y="3361483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Stress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00740" y="395942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3</a:t>
            </a:r>
            <a:endParaRPr lang="en-US" sz="1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0740" y="3429000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2</a:t>
            </a:r>
            <a:endParaRPr lang="en-US" sz="1400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0740" y="296882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</a:rPr>
              <a:t>1</a:t>
            </a:r>
            <a:endParaRPr lang="en-US" sz="1400" dirty="0">
              <a:latin typeface="+mj-lt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rot="5400000">
            <a:off x="5855970" y="4983480"/>
            <a:ext cx="8229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 rot="10800000">
            <a:off x="1325880" y="3581400"/>
            <a:ext cx="25603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rot="10800000">
            <a:off x="1280161" y="4114800"/>
            <a:ext cx="3840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/>
        </p:nvCxnSpPr>
        <p:spPr bwMode="auto">
          <a:xfrm rot="10800000">
            <a:off x="1341120" y="3124200"/>
            <a:ext cx="1554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/>
          <p:nvPr/>
        </p:nvCxnSpPr>
        <p:spPr bwMode="auto">
          <a:xfrm rot="5400000">
            <a:off x="4678680" y="4655820"/>
            <a:ext cx="10058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5400000">
            <a:off x="3110865" y="4404360"/>
            <a:ext cx="16459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5400000">
            <a:off x="1844040" y="4175760"/>
            <a:ext cx="21031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3993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5908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6576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2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876800" y="518160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3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 bwMode="auto">
          <a:xfrm>
            <a:off x="2009775" y="3076575"/>
            <a:ext cx="91440" cy="9144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 rot="5400000" flipH="1" flipV="1">
            <a:off x="1943100" y="2933700"/>
            <a:ext cx="228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1295400" y="2895600"/>
            <a:ext cx="76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495425" y="2628900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</a:t>
            </a:r>
            <a:r>
              <a:rPr lang="en-US" sz="1400" baseline="-25000" dirty="0" smtClean="0"/>
              <a:t>1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4648200" y="1752600"/>
            <a:ext cx="403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l-GR" b="1" dirty="0" smtClean="0">
                <a:latin typeface="+mj-lt"/>
                <a:cs typeface="Times New Roman"/>
              </a:rPr>
              <a:t>σ</a:t>
            </a:r>
            <a:r>
              <a:rPr lang="en-US" b="1" dirty="0" smtClean="0">
                <a:latin typeface="+mj-lt"/>
                <a:cs typeface="Times New Roman"/>
              </a:rPr>
              <a:t>	–	Cyclic Stress Level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smtClean="0">
                <a:cs typeface="Times New Roman"/>
              </a:rPr>
              <a:t>n 	–	Number of Cycles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f</a:t>
            </a:r>
            <a:r>
              <a:rPr lang="en-US" b="1" dirty="0" smtClean="0">
                <a:latin typeface="+mj-lt"/>
                <a:cs typeface="Times New Roman"/>
              </a:rPr>
              <a:t>	–	Fatigue Strength at N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smtClean="0">
                <a:latin typeface="+mj-lt"/>
                <a:cs typeface="Times New Roman"/>
              </a:rPr>
              <a:t>N 	–	Number of Cycles to Failure given </a:t>
            </a: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f</a:t>
            </a:r>
            <a:endParaRPr lang="en-US" b="1" dirty="0" smtClean="0">
              <a:latin typeface="+mj-lt"/>
              <a:cs typeface="Times New Roman"/>
            </a:endParaRP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S’</a:t>
            </a:r>
            <a:r>
              <a:rPr lang="en-US" b="1" baseline="-25000" dirty="0" err="1" smtClean="0">
                <a:latin typeface="+mj-lt"/>
                <a:cs typeface="Times New Roman"/>
              </a:rPr>
              <a:t>e</a:t>
            </a:r>
            <a:r>
              <a:rPr lang="en-US" b="1" dirty="0" smtClean="0">
                <a:latin typeface="+mj-lt"/>
                <a:cs typeface="Times New Roman"/>
              </a:rPr>
              <a:t>	-	Endurance Limit</a:t>
            </a:r>
          </a:p>
          <a:p>
            <a:pPr marL="514350" indent="-514350">
              <a:tabLst>
                <a:tab pos="342900" algn="l"/>
                <a:tab pos="571500" algn="l"/>
              </a:tabLst>
            </a:pPr>
            <a:r>
              <a:rPr lang="en-US" b="1" dirty="0" err="1" smtClean="0">
                <a:latin typeface="+mj-lt"/>
                <a:cs typeface="Times New Roman"/>
              </a:rPr>
              <a:t>S</a:t>
            </a:r>
            <a:r>
              <a:rPr lang="en-US" b="1" baseline="-25000" dirty="0" err="1" smtClean="0">
                <a:latin typeface="+mj-lt"/>
                <a:cs typeface="Times New Roman"/>
              </a:rPr>
              <a:t>ut</a:t>
            </a:r>
            <a:r>
              <a:rPr lang="en-US" b="1" dirty="0" smtClean="0">
                <a:latin typeface="+mj-lt"/>
                <a:cs typeface="Times New Roman"/>
              </a:rPr>
              <a:t>-	Ultimate Strength</a:t>
            </a:r>
          </a:p>
          <a:p>
            <a:endParaRPr lang="en-US" b="1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09082C-7BBD-4198-ABEA-C9F92B77A333}" type="slidenum">
              <a:rPr lang="en-US"/>
              <a:pPr/>
              <a:t>20</a:t>
            </a:fld>
            <a:endParaRPr lang="en-US"/>
          </a:p>
        </p:txBody>
      </p:sp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16773" name="Text Box 5"/>
          <p:cNvSpPr txBox="1">
            <a:spLocks noChangeArrowheads="1"/>
          </p:cNvSpPr>
          <p:nvPr/>
        </p:nvSpPr>
        <p:spPr bwMode="auto">
          <a:xfrm>
            <a:off x="381000" y="1905000"/>
            <a:ext cx="3429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16774" name="Text Box 6"/>
          <p:cNvSpPr txBox="1">
            <a:spLocks noChangeArrowheads="1"/>
          </p:cNvSpPr>
          <p:nvPr/>
        </p:nvSpPr>
        <p:spPr bwMode="auto">
          <a:xfrm>
            <a:off x="152400" y="2057400"/>
            <a:ext cx="3657600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 part made of 1/8in thick 7075-T6 aluminum alloy.  It is subjected to a tensile load that fluctuates between 1000 and 5000lb.  Determine its estimated life.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876800" y="2057400"/>
            <a:ext cx="2743200" cy="3657600"/>
          </a:xfrm>
          <a:prstGeom prst="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001000" y="2057400"/>
            <a:ext cx="182880" cy="3657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867400" y="3429000"/>
            <a:ext cx="914400" cy="9144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rot="10800000" flipV="1">
            <a:off x="5867400" y="4038599"/>
            <a:ext cx="0" cy="914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rot="10800000" flipV="1">
            <a:off x="6791326" y="4038599"/>
            <a:ext cx="0" cy="914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867400" y="4800600"/>
            <a:ext cx="914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876800" y="2362200"/>
            <a:ext cx="27432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stealth" w="med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983069" y="2209800"/>
            <a:ext cx="6463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3 in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9800" y="4876800"/>
            <a:ext cx="6463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 in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 rot="5400000" flipH="1" flipV="1">
            <a:off x="7848600" y="18288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rot="5400000" flipH="1" flipV="1">
            <a:off x="8039100" y="1828800"/>
            <a:ext cx="304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772400" y="17526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8229600" y="1752600"/>
            <a:ext cx="2286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med" len="lg"/>
            <a:tailEnd type="non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934200" y="1600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1/8 in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8E3BA5-E7D2-47C0-9FC7-015879D851F1}" type="slidenum">
              <a:rPr lang="en-US"/>
              <a:pPr/>
              <a:t>21</a:t>
            </a:fld>
            <a:endParaRPr lang="en-US"/>
          </a:p>
        </p:txBody>
      </p:sp>
      <p:sp>
        <p:nvSpPr>
          <p:cNvPr id="420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20869" name="Text Box 5"/>
          <p:cNvSpPr txBox="1">
            <a:spLocks noChangeArrowheads="1"/>
          </p:cNvSpPr>
          <p:nvPr/>
        </p:nvSpPr>
        <p:spPr bwMode="auto">
          <a:xfrm>
            <a:off x="212725" y="2025650"/>
            <a:ext cx="84740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It is desired to determine the size of a UNS G10500 cold drawn steel bar to withstand a tensile preload of 8kips and a fluctuating tensile load varying from 0 to 16kips.  Owing to the design of the ends, the bar will have a geometric stress concentration factor of 2.02 corresponding to a fillet whose radius is 3/16in.  Determine a suitable diameter for an infinite life and a factor of safety of at least 2.0.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B735B-4C1D-4BDD-B42E-B675BE1B59D7}" type="slidenum">
              <a:rPr lang="en-US"/>
              <a:pPr/>
              <a:t>22</a:t>
            </a:fld>
            <a:endParaRPr lang="en-US"/>
          </a:p>
        </p:txBody>
      </p:sp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Fatigue Failure Due to Combined Stresses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Distortional Energy Method</a:t>
            </a:r>
          </a:p>
          <a:p>
            <a:pPr lvl="1"/>
            <a:r>
              <a:rPr lang="en-US"/>
              <a:t>Mean von Mises Stresses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pPr lvl="1"/>
            <a:r>
              <a:rPr lang="en-US"/>
              <a:t>Alternating von Mises Stresses</a:t>
            </a:r>
          </a:p>
        </p:txBody>
      </p:sp>
      <p:graphicFrame>
        <p:nvGraphicFramePr>
          <p:cNvPr id="422917" name="Object 5"/>
          <p:cNvGraphicFramePr>
            <a:graphicFrameLocks noChangeAspect="1"/>
          </p:cNvGraphicFramePr>
          <p:nvPr/>
        </p:nvGraphicFramePr>
        <p:xfrm>
          <a:off x="762000" y="2895600"/>
          <a:ext cx="8077200" cy="838200"/>
        </p:xfrm>
        <a:graphic>
          <a:graphicData uri="http://schemas.openxmlformats.org/presentationml/2006/ole">
            <p:oleObj spid="_x0000_s422917" name="Equation" r:id="rId4" imgW="3720960" imgH="317160" progId="Equation.DSMT4">
              <p:embed/>
            </p:oleObj>
          </a:graphicData>
        </a:graphic>
      </p:graphicFrame>
      <p:graphicFrame>
        <p:nvGraphicFramePr>
          <p:cNvPr id="422918" name="Object 6"/>
          <p:cNvGraphicFramePr>
            <a:graphicFrameLocks noChangeAspect="1"/>
          </p:cNvGraphicFramePr>
          <p:nvPr/>
        </p:nvGraphicFramePr>
        <p:xfrm>
          <a:off x="838200" y="4800600"/>
          <a:ext cx="8001000" cy="914400"/>
        </p:xfrm>
        <a:graphic>
          <a:graphicData uri="http://schemas.openxmlformats.org/presentationml/2006/ole">
            <p:oleObj spid="_x0000_s422918" name="Equation" r:id="rId5" imgW="3593880" imgH="317160" progId="Equation.3">
              <p:embed/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7F30D7-031D-4C74-BD96-58039FCB524D}" type="slidenum">
              <a:rPr lang="en-US"/>
              <a:pPr/>
              <a:t>23</a:t>
            </a:fld>
            <a:endParaRPr lang="en-US"/>
          </a:p>
        </p:txBody>
      </p:sp>
      <p:sp>
        <p:nvSpPr>
          <p:cNvPr id="423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of </a:t>
            </a:r>
            <a:r>
              <a:rPr lang="en-US" dirty="0" smtClean="0"/>
              <a:t>Safety:</a:t>
            </a:r>
            <a:br>
              <a:rPr lang="en-US" dirty="0" smtClean="0"/>
            </a:br>
            <a:r>
              <a:rPr lang="en-US" dirty="0" smtClean="0"/>
              <a:t>Three Interpretations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rot="5400000" flipH="1" flipV="1">
            <a:off x="-304800" y="3887311"/>
            <a:ext cx="3200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1295400" y="5485606"/>
            <a:ext cx="45720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95350" y="23241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881690" y="43053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e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5486400" y="502920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dirty="0" smtClean="0">
                <a:latin typeface="+mj-lt"/>
                <a:cs typeface="Times New Roman"/>
              </a:rPr>
              <a:t>’</a:t>
            </a:r>
            <a:r>
              <a:rPr lang="en-US" baseline="-25000" dirty="0" smtClean="0">
                <a:latin typeface="+mj-lt"/>
                <a:cs typeface="Times New Roman"/>
              </a:rPr>
              <a:t>m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00" y="1981200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+mj-lt"/>
                <a:cs typeface="Times New Roman"/>
              </a:rPr>
              <a:t>σ</a:t>
            </a:r>
            <a:r>
              <a:rPr lang="en-US" dirty="0" smtClean="0">
                <a:latin typeface="+mj-lt"/>
                <a:cs typeface="Times New Roman"/>
              </a:rPr>
              <a:t>’</a:t>
            </a:r>
            <a:r>
              <a:rPr lang="en-US" baseline="-25000" dirty="0" smtClean="0">
                <a:latin typeface="+mj-lt"/>
                <a:cs typeface="Times New Roman"/>
              </a:rPr>
              <a:t>a</a:t>
            </a:r>
            <a:endParaRPr lang="en-US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24325" y="5486400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</a:t>
            </a:r>
            <a:r>
              <a:rPr lang="en-US" sz="1400" baseline="-25000" dirty="0" err="1" smtClean="0"/>
              <a:t>y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210175" y="5486400"/>
            <a:ext cx="394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</a:t>
            </a:r>
            <a:r>
              <a:rPr lang="en-US" sz="1400" baseline="-25000" dirty="0" smtClean="0"/>
              <a:t>u</a:t>
            </a:r>
            <a:endParaRPr lang="en-US" sz="1400" dirty="0"/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1143000" y="2617886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flipV="1">
            <a:off x="1143000" y="4572000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5400000" flipV="1">
            <a:off x="4119169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5400000" flipV="1">
            <a:off x="5184479" y="5565479"/>
            <a:ext cx="145152" cy="148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1295400" y="4572000"/>
            <a:ext cx="2590800" cy="6096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rot="16200000" flipH="1">
            <a:off x="3886200" y="5181600"/>
            <a:ext cx="3048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rot="16200000" flipH="1">
            <a:off x="1295400" y="2590800"/>
            <a:ext cx="25908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>
            <a:off x="3886200" y="5181600"/>
            <a:ext cx="1371600" cy="304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 flipV="1">
            <a:off x="1295400" y="2895600"/>
            <a:ext cx="3200400" cy="25908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 rot="5400000">
            <a:off x="1828800" y="5143500"/>
            <a:ext cx="6858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rot="10800000">
            <a:off x="1293495" y="4791075"/>
            <a:ext cx="868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rot="5400000">
            <a:off x="1440180" y="5093970"/>
            <a:ext cx="77724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1295400" y="5048250"/>
            <a:ext cx="2011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 rot="10800000">
            <a:off x="1295400" y="4724400"/>
            <a:ext cx="5334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rot="5400000">
            <a:off x="3048000" y="5257800"/>
            <a:ext cx="4572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Oval 76"/>
          <p:cNvSpPr>
            <a:spLocks noChangeAspect="1"/>
          </p:cNvSpPr>
          <p:nvPr/>
        </p:nvSpPr>
        <p:spPr bwMode="auto">
          <a:xfrm>
            <a:off x="1781177" y="5006342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 bwMode="auto">
          <a:xfrm>
            <a:off x="1790702" y="465772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 bwMode="auto">
          <a:xfrm>
            <a:off x="2124077" y="473392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 bwMode="auto">
          <a:xfrm>
            <a:off x="3225167" y="4987292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676400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</a:t>
            </a:r>
            <a:endParaRPr 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2019208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</a:t>
            </a:r>
            <a:endParaRPr 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3124108" y="5486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</a:t>
            </a:r>
            <a:endParaRPr lang="en-US" sz="1200" dirty="0"/>
          </a:p>
        </p:txBody>
      </p:sp>
      <p:sp>
        <p:nvSpPr>
          <p:cNvPr id="84" name="TextBox 83"/>
          <p:cNvSpPr txBox="1"/>
          <p:nvPr/>
        </p:nvSpPr>
        <p:spPr>
          <a:xfrm>
            <a:off x="990600" y="50292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</a:t>
            </a:r>
            <a:endParaRPr lang="en-US" sz="1200" dirty="0"/>
          </a:p>
        </p:txBody>
      </p:sp>
      <p:sp>
        <p:nvSpPr>
          <p:cNvPr id="85" name="TextBox 84"/>
          <p:cNvSpPr txBox="1"/>
          <p:nvPr/>
        </p:nvSpPr>
        <p:spPr>
          <a:xfrm>
            <a:off x="990600" y="4800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</a:t>
            </a:r>
            <a:endParaRPr lang="en-US" sz="1200" dirty="0"/>
          </a:p>
        </p:txBody>
      </p:sp>
      <p:sp>
        <p:nvSpPr>
          <p:cNvPr id="86" name="TextBox 85"/>
          <p:cNvSpPr txBox="1"/>
          <p:nvPr/>
        </p:nvSpPr>
        <p:spPr>
          <a:xfrm>
            <a:off x="990600" y="457200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87" name="TextBox 86"/>
          <p:cNvSpPr txBox="1"/>
          <p:nvPr/>
        </p:nvSpPr>
        <p:spPr>
          <a:xfrm>
            <a:off x="1676400" y="43434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Q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1981200" y="4419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</a:t>
            </a:r>
            <a:endParaRPr 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3048000" y="4724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</a:t>
            </a:r>
            <a:endParaRPr lang="en-US" sz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1447800" y="480060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</a:t>
            </a:r>
            <a:endParaRPr lang="en-US" sz="1200" dirty="0"/>
          </a:p>
        </p:txBody>
      </p:sp>
      <p:sp>
        <p:nvSpPr>
          <p:cNvPr id="91" name="Oval 90"/>
          <p:cNvSpPr>
            <a:spLocks noChangeAspect="1"/>
          </p:cNvSpPr>
          <p:nvPr/>
        </p:nvSpPr>
        <p:spPr bwMode="auto">
          <a:xfrm>
            <a:off x="3848481" y="5130167"/>
            <a:ext cx="85344" cy="85344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2" name="Isosceles Triangle 91"/>
          <p:cNvSpPr/>
          <p:nvPr/>
        </p:nvSpPr>
        <p:spPr bwMode="auto">
          <a:xfrm>
            <a:off x="3314700" y="3429000"/>
            <a:ext cx="552450" cy="4572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Black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9525" y="348317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  <a:cs typeface="Times New Roman"/>
              </a:rPr>
              <a:t>a</a:t>
            </a:r>
            <a:endParaRPr lang="en-US" sz="1400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81375" y="381952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dirty="0" smtClean="0">
                <a:latin typeface="+mj-lt"/>
                <a:cs typeface="Times New Roman"/>
              </a:rPr>
              <a:t>σ</a:t>
            </a:r>
            <a:r>
              <a:rPr lang="en-US" sz="1400" baseline="-25000" dirty="0" smtClean="0">
                <a:latin typeface="+mj-lt"/>
                <a:cs typeface="Times New Roman"/>
              </a:rPr>
              <a:t>m</a:t>
            </a:r>
            <a:endParaRPr lang="en-US" sz="1400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581400" y="18288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indent="-800100">
              <a:tabLst>
                <a:tab pos="800100" algn="l"/>
              </a:tabLst>
            </a:pPr>
            <a:r>
              <a:rPr lang="en-US" sz="1600" dirty="0" smtClean="0"/>
              <a:t>     N – 	Normal Point, Normal Operating Load</a:t>
            </a:r>
          </a:p>
          <a:p>
            <a:pPr marL="800100" indent="-800100">
              <a:tabLst>
                <a:tab pos="800100" algn="l"/>
              </a:tabLst>
            </a:pPr>
            <a:r>
              <a:rPr lang="en-US" sz="1600" dirty="0" smtClean="0"/>
              <a:t>Q,P,R – Three interpretations of anticipated design overload points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MER043: Adv. Strength of Mtl.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B1ECC9-CFB7-4906-B7C2-15FEC3DFBA3A}" type="slidenum">
              <a:rPr lang="en-US"/>
              <a:pPr/>
              <a:t>24</a:t>
            </a:fld>
            <a:endParaRPr lang="en-US"/>
          </a:p>
        </p:txBody>
      </p:sp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425988" name="Text Box 4"/>
          <p:cNvSpPr txBox="1">
            <a:spLocks noChangeArrowheads="1"/>
          </p:cNvSpPr>
          <p:nvPr/>
        </p:nvSpPr>
        <p:spPr bwMode="auto">
          <a:xfrm>
            <a:off x="212725" y="2101850"/>
            <a:ext cx="8397875" cy="311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A bar of steel has S</a:t>
            </a:r>
            <a:r>
              <a:rPr lang="en-US" baseline="-25000"/>
              <a:t>u</a:t>
            </a:r>
            <a:r>
              <a:rPr lang="en-US"/>
              <a:t>=700MPa, S</a:t>
            </a:r>
            <a:r>
              <a:rPr lang="en-US" baseline="-25000"/>
              <a:t>y</a:t>
            </a:r>
            <a:r>
              <a:rPr lang="en-US"/>
              <a:t>=500MPa, and a fully corrected endurance limit of S</a:t>
            </a:r>
            <a:r>
              <a:rPr lang="en-US" baseline="-25000"/>
              <a:t>3</a:t>
            </a:r>
            <a:r>
              <a:rPr lang="en-US"/>
              <a:t>=200MPa.  For each case below find the factor of safety which guards against static and fatigue failures.</a:t>
            </a:r>
          </a:p>
          <a:p>
            <a:endParaRPr lang="en-US"/>
          </a:p>
          <a:p>
            <a:r>
              <a:rPr lang="en-US"/>
              <a:t>1.</a:t>
            </a:r>
          </a:p>
          <a:p>
            <a:endParaRPr lang="en-US"/>
          </a:p>
          <a:p>
            <a:r>
              <a:rPr lang="en-US"/>
              <a:t>2. </a:t>
            </a:r>
          </a:p>
          <a:p>
            <a:endParaRPr lang="en-US"/>
          </a:p>
          <a:p>
            <a:r>
              <a:rPr lang="en-US"/>
              <a:t>3.</a:t>
            </a:r>
          </a:p>
          <a:p>
            <a:endParaRPr lang="en-US"/>
          </a:p>
          <a:p>
            <a:r>
              <a:rPr lang="en-US"/>
              <a:t>4.</a:t>
            </a:r>
            <a:endParaRPr lang="el-GR"/>
          </a:p>
        </p:txBody>
      </p:sp>
      <p:graphicFrame>
        <p:nvGraphicFramePr>
          <p:cNvPr id="425989" name="Object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p:oleObj spid="_x0000_s425989" name="Equation" r:id="rId4" imgW="114120" imgH="215640" progId="Equation.3">
              <p:embed/>
            </p:oleObj>
          </a:graphicData>
        </a:graphic>
      </p:graphicFrame>
      <p:graphicFrame>
        <p:nvGraphicFramePr>
          <p:cNvPr id="425990" name="Object 6"/>
          <p:cNvGraphicFramePr>
            <a:graphicFrameLocks noChangeAspect="1"/>
          </p:cNvGraphicFramePr>
          <p:nvPr/>
        </p:nvGraphicFramePr>
        <p:xfrm>
          <a:off x="838200" y="3200400"/>
          <a:ext cx="1752600" cy="457200"/>
        </p:xfrm>
        <a:graphic>
          <a:graphicData uri="http://schemas.openxmlformats.org/presentationml/2006/ole">
            <p:oleObj spid="_x0000_s425990" name="Equation" r:id="rId5" imgW="876240" imgH="228600" progId="Equation.3">
              <p:embed/>
            </p:oleObj>
          </a:graphicData>
        </a:graphic>
      </p:graphicFrame>
      <p:graphicFrame>
        <p:nvGraphicFramePr>
          <p:cNvPr id="425991" name="Object 7"/>
          <p:cNvGraphicFramePr>
            <a:graphicFrameLocks noChangeAspect="1"/>
          </p:cNvGraphicFramePr>
          <p:nvPr/>
        </p:nvGraphicFramePr>
        <p:xfrm>
          <a:off x="838200" y="3733800"/>
          <a:ext cx="3505200" cy="446088"/>
        </p:xfrm>
        <a:graphic>
          <a:graphicData uri="http://schemas.openxmlformats.org/presentationml/2006/ole">
            <p:oleObj spid="_x0000_s425991" name="Equation" r:id="rId6" imgW="1790640" imgH="228600" progId="Equation.3">
              <p:embed/>
            </p:oleObj>
          </a:graphicData>
        </a:graphic>
      </p:graphicFrame>
      <p:graphicFrame>
        <p:nvGraphicFramePr>
          <p:cNvPr id="425992" name="Object 8"/>
          <p:cNvGraphicFramePr>
            <a:graphicFrameLocks noChangeAspect="1"/>
          </p:cNvGraphicFramePr>
          <p:nvPr/>
        </p:nvGraphicFramePr>
        <p:xfrm>
          <a:off x="838200" y="4267200"/>
          <a:ext cx="4114800" cy="490538"/>
        </p:xfrm>
        <a:graphic>
          <a:graphicData uri="http://schemas.openxmlformats.org/presentationml/2006/ole">
            <p:oleObj spid="_x0000_s425992" name="Equation" r:id="rId7" imgW="2019240" imgH="241200" progId="Equation.3">
              <p:embed/>
            </p:oleObj>
          </a:graphicData>
        </a:graphic>
      </p:graphicFrame>
      <p:graphicFrame>
        <p:nvGraphicFramePr>
          <p:cNvPr id="425993" name="Object 9"/>
          <p:cNvGraphicFramePr>
            <a:graphicFrameLocks noChangeAspect="1"/>
          </p:cNvGraphicFramePr>
          <p:nvPr/>
        </p:nvGraphicFramePr>
        <p:xfrm>
          <a:off x="838200" y="4800600"/>
          <a:ext cx="4343400" cy="1079500"/>
        </p:xfrm>
        <a:graphic>
          <a:graphicData uri="http://schemas.openxmlformats.org/presentationml/2006/ole">
            <p:oleObj spid="_x0000_s425993" name="Equation" r:id="rId8" imgW="1942920" imgH="482400" progId="Equation.3">
              <p:embed/>
            </p:oleObj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215D2-C9E0-4ECD-987A-5212B0BCCE2E}" type="slidenum">
              <a:rPr lang="en-US"/>
              <a:pPr/>
              <a:t>3</a:t>
            </a:fld>
            <a:endParaRPr lang="en-US"/>
          </a:p>
        </p:txBody>
      </p:sp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Endurance Limit Modifying Factors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baseline="-25000" dirty="0" smtClean="0"/>
              <a:t>e</a:t>
            </a:r>
            <a:r>
              <a:rPr lang="en-US" dirty="0" smtClean="0"/>
              <a:t>=</a:t>
            </a:r>
            <a:r>
              <a:rPr lang="en-US" dirty="0" err="1" smtClean="0"/>
              <a:t>k</a:t>
            </a:r>
            <a:r>
              <a:rPr lang="en-US" baseline="-25000" dirty="0" err="1" smtClean="0"/>
              <a:t>a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k</a:t>
            </a:r>
            <a:r>
              <a:rPr lang="en-US" baseline="-25000" dirty="0" err="1" smtClean="0"/>
              <a:t>c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</a:t>
            </a:r>
            <a:r>
              <a:rPr lang="en-US" dirty="0" err="1" smtClean="0"/>
              <a:t>k</a:t>
            </a:r>
            <a:r>
              <a:rPr lang="en-US" baseline="-25000" dirty="0" err="1" smtClean="0"/>
              <a:t>e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dirty="0" err="1" smtClean="0"/>
              <a:t>S’</a:t>
            </a:r>
            <a:r>
              <a:rPr lang="en-US" baseline="-25000" dirty="0" err="1" smtClean="0"/>
              <a:t>e</a:t>
            </a:r>
            <a:endParaRPr lang="en-US" dirty="0"/>
          </a:p>
          <a:p>
            <a:pPr lvl="1"/>
            <a:r>
              <a:rPr lang="en-US" dirty="0"/>
              <a:t>k</a:t>
            </a:r>
            <a:r>
              <a:rPr lang="en-US" baseline="-25000" dirty="0"/>
              <a:t>a</a:t>
            </a:r>
            <a:r>
              <a:rPr lang="en-US" dirty="0"/>
              <a:t>-surface factor</a:t>
            </a:r>
          </a:p>
          <a:p>
            <a:pPr lvl="1"/>
            <a:r>
              <a:rPr lang="en-US" dirty="0"/>
              <a:t>k</a:t>
            </a:r>
            <a:r>
              <a:rPr lang="en-US" baseline="-25000" dirty="0"/>
              <a:t>b</a:t>
            </a:r>
            <a:r>
              <a:rPr lang="en-US" dirty="0"/>
              <a:t>-size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c</a:t>
            </a:r>
            <a:r>
              <a:rPr lang="en-US" dirty="0"/>
              <a:t>-reliability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d</a:t>
            </a:r>
            <a:r>
              <a:rPr lang="en-US" dirty="0"/>
              <a:t>-temperature factor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e</a:t>
            </a:r>
            <a:r>
              <a:rPr lang="en-US" dirty="0"/>
              <a:t>-modifying factor for stress concentrations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-miscellaneous effects factor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6CABF0-5B10-4593-81D5-8AC7218D3BD8}" type="slidenum">
              <a:rPr lang="en-US"/>
              <a:pPr/>
              <a:t>4</a:t>
            </a:fld>
            <a:endParaRPr lang="en-US"/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a </a:t>
            </a:r>
            <a:r>
              <a:rPr lang="en-US"/>
              <a:t>– Surface factor</a:t>
            </a:r>
          </a:p>
        </p:txBody>
      </p:sp>
      <p:pic>
        <p:nvPicPr>
          <p:cNvPr id="357380" name="Picture 4" descr="L01F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828800"/>
            <a:ext cx="4879975" cy="4257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861698-623E-4A68-81F1-F4E8F8FFD57A}" type="slidenum">
              <a:rPr lang="en-US"/>
              <a:pPr/>
              <a:t>5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b</a:t>
            </a:r>
            <a:r>
              <a:rPr lang="en-US"/>
              <a:t> – Size Effect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Rotating beam test specimen is 0.3 in in diameter</a:t>
            </a:r>
          </a:p>
          <a:p>
            <a:pPr>
              <a:lnSpc>
                <a:spcPct val="90000"/>
              </a:lnSpc>
            </a:pPr>
            <a:r>
              <a:rPr lang="en-US"/>
              <a:t>Large specimens</a:t>
            </a:r>
          </a:p>
          <a:p>
            <a:pPr lvl="1">
              <a:lnSpc>
                <a:spcPct val="90000"/>
              </a:lnSpc>
            </a:pPr>
            <a:r>
              <a:rPr lang="en-US"/>
              <a:t>2in dia -&gt; 10 to 25% reduction in S</a:t>
            </a:r>
            <a:r>
              <a:rPr lang="en-US" baseline="-25000"/>
              <a:t>e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Dia &gt; 2in -&gt; 25% reduction</a:t>
            </a:r>
          </a:p>
          <a:p>
            <a:pPr>
              <a:lnSpc>
                <a:spcPct val="90000"/>
              </a:lnSpc>
            </a:pPr>
            <a:r>
              <a:rPr lang="en-US"/>
              <a:t>For bending and torsion, k</a:t>
            </a:r>
            <a:r>
              <a:rPr lang="en-US" baseline="-25000"/>
              <a:t>b</a:t>
            </a: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d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>
                <a:cs typeface="Times New Roman" pitchFamily="18" charset="0"/>
              </a:rPr>
              <a:t>0.3in (7.6mm) -&gt; k</a:t>
            </a:r>
            <a:r>
              <a:rPr lang="en-US" baseline="-25000">
                <a:cs typeface="Times New Roman" pitchFamily="18" charset="0"/>
              </a:rPr>
              <a:t>b</a:t>
            </a:r>
            <a:r>
              <a:rPr lang="en-US">
                <a:cs typeface="Times New Roman" pitchFamily="18" charset="0"/>
              </a:rPr>
              <a:t>=1</a:t>
            </a:r>
          </a:p>
          <a:p>
            <a:pPr lvl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0.3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>
                <a:cs typeface="Times New Roman" pitchFamily="18" charset="0"/>
              </a:rPr>
              <a:t>d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≤</a:t>
            </a:r>
            <a:r>
              <a:rPr lang="en-US">
                <a:cs typeface="Times New Roman" pitchFamily="18" charset="0"/>
              </a:rPr>
              <a:t>2.0 -&gt; k</a:t>
            </a:r>
            <a:r>
              <a:rPr lang="en-US" baseline="-25000">
                <a:cs typeface="Times New Roman" pitchFamily="18" charset="0"/>
              </a:rPr>
              <a:t>b</a:t>
            </a:r>
            <a:r>
              <a:rPr lang="en-US">
                <a:cs typeface="Times New Roman" pitchFamily="18" charset="0"/>
              </a:rPr>
              <a:t>=0.85</a:t>
            </a:r>
          </a:p>
          <a:p>
            <a:pPr lvl="1">
              <a:lnSpc>
                <a:spcPct val="90000"/>
              </a:lnSpc>
            </a:pPr>
            <a:r>
              <a:rPr lang="en-US">
                <a:cs typeface="Times New Roman" pitchFamily="18" charset="0"/>
              </a:rPr>
              <a:t>d&gt;2.0in -&gt; k</a:t>
            </a:r>
            <a:r>
              <a:rPr lang="en-US" baseline="-25000">
                <a:cs typeface="Times New Roman" pitchFamily="18" charset="0"/>
              </a:rPr>
              <a:t>b</a:t>
            </a:r>
            <a:r>
              <a:rPr lang="en-US">
                <a:cs typeface="Times New Roman" pitchFamily="18" charset="0"/>
              </a:rPr>
              <a:t>=0.75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F41E9F-9321-4BC4-90A0-1EEB953F87AA}" type="slidenum">
              <a:rPr lang="en-US"/>
              <a:pPr/>
              <a:t>6</a:t>
            </a:fld>
            <a:endParaRPr lang="en-US"/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c</a:t>
            </a:r>
            <a:r>
              <a:rPr lang="en-US"/>
              <a:t> - Reliability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52600" y="1703868"/>
          <a:ext cx="6096000" cy="443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5053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Reliability, 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Standardized Variable, </a:t>
                      </a:r>
                      <a:r>
                        <a:rPr lang="en-US" sz="1400" dirty="0" err="1" smtClean="0"/>
                        <a:t>z</a:t>
                      </a:r>
                      <a:r>
                        <a:rPr lang="en-US" sz="1400" baseline="-25000" dirty="0" err="1" smtClean="0"/>
                        <a:t>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k</a:t>
                      </a:r>
                      <a:r>
                        <a:rPr lang="en-US" sz="1400" baseline="-25000" dirty="0" err="1" smtClean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0.50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1.000</a:t>
                      </a:r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1.288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0.897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1.645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0.868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2.326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0.814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3.091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0.753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3.719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0.702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4.265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0.659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4.753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0.620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5.199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0.584</a:t>
                      </a:r>
                      <a:endParaRPr lang="en-US" sz="1400" dirty="0"/>
                    </a:p>
                  </a:txBody>
                  <a:tcPr anchor="ctr"/>
                </a:tc>
              </a:tr>
              <a:tr h="36169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5.612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0.551</a:t>
                      </a:r>
                      <a:endParaRPr lang="en-US" sz="1400" dirty="0"/>
                    </a:p>
                  </a:txBody>
                  <a:tcPr anchor="ctr"/>
                </a:tc>
              </a:tr>
              <a:tr h="29728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0.999 999 999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5.997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0.520</a:t>
                      </a:r>
                      <a:endParaRPr 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FB5C01-323F-424E-B595-3A52EB3D188A}" type="slidenum">
              <a:rPr lang="en-US"/>
              <a:pPr/>
              <a:t>7</a:t>
            </a:fld>
            <a:endParaRPr lang="en-US"/>
          </a:p>
        </p:txBody>
      </p:sp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d</a:t>
            </a:r>
            <a:r>
              <a:rPr lang="en-US"/>
              <a:t> - Temperature</a:t>
            </a:r>
          </a:p>
        </p:txBody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steel</a:t>
            </a:r>
          </a:p>
          <a:p>
            <a:pPr lvl="1"/>
            <a:r>
              <a:rPr lang="en-US"/>
              <a:t>T &lt; 160 °F -&gt; k</a:t>
            </a:r>
            <a:r>
              <a:rPr lang="en-US" baseline="-25000"/>
              <a:t>d</a:t>
            </a:r>
            <a:r>
              <a:rPr lang="en-US"/>
              <a:t>=1</a:t>
            </a:r>
          </a:p>
          <a:p>
            <a:pPr lvl="1"/>
            <a:r>
              <a:rPr lang="en-US"/>
              <a:t>T &gt; 160 °F -&gt; k</a:t>
            </a:r>
            <a:r>
              <a:rPr lang="en-US" baseline="-25000"/>
              <a:t>d</a:t>
            </a:r>
            <a:r>
              <a:rPr lang="en-US"/>
              <a:t>=620/(460+T)</a:t>
            </a:r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74F5AD-492F-4DE2-8D0A-5715D43F10C6}" type="slidenum">
              <a:rPr lang="en-US"/>
              <a:pPr/>
              <a:t>8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e</a:t>
            </a:r>
            <a:r>
              <a:rPr lang="en-US"/>
              <a:t> – Stress Concentration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baseline="-25000" dirty="0"/>
              <a:t>t </a:t>
            </a:r>
            <a:r>
              <a:rPr lang="en-US" dirty="0"/>
              <a:t>– theoretical or geometric </a:t>
            </a:r>
            <a:r>
              <a:rPr lang="en-US" dirty="0" smtClean="0"/>
              <a:t>static stress </a:t>
            </a:r>
            <a:r>
              <a:rPr lang="en-US" dirty="0"/>
              <a:t>concentration factor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 – fatigue strength reduction factor</a:t>
            </a:r>
          </a:p>
          <a:p>
            <a:pPr lvl="1"/>
            <a:r>
              <a:rPr lang="en-US" dirty="0"/>
              <a:t>(endurance limit of notch free specimen)/(endurance limit of notched specimens)</a:t>
            </a:r>
          </a:p>
          <a:p>
            <a:pPr lvl="1"/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r>
              <a:rPr lang="en-US" baseline="-25000" dirty="0" smtClean="0"/>
              <a:t> </a:t>
            </a:r>
            <a:r>
              <a:rPr lang="en-US" dirty="0" smtClean="0"/>
              <a:t>=</a:t>
            </a:r>
            <a:r>
              <a:rPr lang="en-US" dirty="0"/>
              <a:t>1+q(K</a:t>
            </a:r>
            <a:r>
              <a:rPr lang="en-US" baseline="-25000" dirty="0"/>
              <a:t>t</a:t>
            </a:r>
            <a:r>
              <a:rPr lang="en-US" dirty="0"/>
              <a:t>-1), q-notch sensitivity</a:t>
            </a:r>
          </a:p>
          <a:p>
            <a:pPr lvl="1"/>
            <a:r>
              <a:rPr lang="en-US" dirty="0" err="1"/>
              <a:t>k</a:t>
            </a:r>
            <a:r>
              <a:rPr lang="en-US" baseline="-25000" dirty="0" err="1"/>
              <a:t>e</a:t>
            </a:r>
            <a:r>
              <a:rPr lang="en-US" dirty="0"/>
              <a:t>=1/</a:t>
            </a:r>
            <a:r>
              <a:rPr lang="en-US" dirty="0" err="1"/>
              <a:t>K</a:t>
            </a:r>
            <a:r>
              <a:rPr lang="en-US" baseline="-25000" dirty="0" err="1"/>
              <a:t>f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MER311: Adv. Strength of </a:t>
            </a:r>
            <a:r>
              <a:rPr lang="en-US" dirty="0" err="1" smtClean="0"/>
              <a:t>Mtl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74F5AD-492F-4DE2-8D0A-5715D43F10C6}" type="slidenum">
              <a:rPr lang="en-US"/>
              <a:pPr/>
              <a:t>9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</a:t>
            </a:r>
            <a:r>
              <a:rPr lang="en-US" baseline="-25000"/>
              <a:t>e</a:t>
            </a:r>
            <a:r>
              <a:rPr lang="en-US"/>
              <a:t> – Stress Concentration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baseline="-25000" dirty="0"/>
              <a:t>t </a:t>
            </a:r>
            <a:r>
              <a:rPr lang="en-US" dirty="0"/>
              <a:t>– theoretical or geometric </a:t>
            </a:r>
            <a:r>
              <a:rPr lang="en-US" dirty="0" smtClean="0"/>
              <a:t>static stress </a:t>
            </a:r>
            <a:r>
              <a:rPr lang="en-US" dirty="0"/>
              <a:t>concentration factor</a:t>
            </a:r>
          </a:p>
          <a:p>
            <a:r>
              <a:rPr lang="en-US" dirty="0" err="1"/>
              <a:t>K</a:t>
            </a:r>
            <a:r>
              <a:rPr lang="en-US" baseline="-25000" dirty="0" err="1"/>
              <a:t>f</a:t>
            </a:r>
            <a:r>
              <a:rPr lang="en-US" dirty="0"/>
              <a:t> – fatigue strength reduction </a:t>
            </a:r>
            <a:r>
              <a:rPr lang="en-US" dirty="0" smtClean="0"/>
              <a:t>factor</a:t>
            </a:r>
          </a:p>
          <a:p>
            <a:endParaRPr lang="en-US" dirty="0" smtClean="0"/>
          </a:p>
          <a:p>
            <a:r>
              <a:rPr lang="en-US" dirty="0" smtClean="0"/>
              <a:t>Notch Sensitivity Factor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86000" y="3657600"/>
          <a:ext cx="3048000" cy="609600"/>
        </p:xfrm>
        <a:graphic>
          <a:graphicData uri="http://schemas.openxmlformats.org/presentationml/2006/ole">
            <p:oleObj spid="_x0000_s479234" name="Equation" r:id="rId4" imgW="1269720" imgH="253800" progId="Equation.DSMT4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905000" y="4800601"/>
          <a:ext cx="4902202" cy="1371600"/>
        </p:xfrm>
        <a:graphic>
          <a:graphicData uri="http://schemas.openxmlformats.org/presentationml/2006/ole">
            <p:oleObj spid="_x0000_s479235" name="Equation" r:id="rId5" imgW="2450880" imgH="685800" progId="Equation.DSMT4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Black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2899</TotalTime>
  <Words>951</Words>
  <Application>Microsoft Office PowerPoint</Application>
  <PresentationFormat>On-screen Show (4:3)</PresentationFormat>
  <Paragraphs>360</Paragraphs>
  <Slides>24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Profile</vt:lpstr>
      <vt:lpstr>Equation</vt:lpstr>
      <vt:lpstr>MathType 6.0 Equation</vt:lpstr>
      <vt:lpstr>FATIGUE</vt:lpstr>
      <vt:lpstr>Cumulative Damage Log-Log Plot For Test Sample</vt:lpstr>
      <vt:lpstr>Endurance Limit Modifying Factors</vt:lpstr>
      <vt:lpstr>ka – Surface factor</vt:lpstr>
      <vt:lpstr>kb – Size Effect</vt:lpstr>
      <vt:lpstr>kc - Reliability</vt:lpstr>
      <vt:lpstr>kd - Temperature</vt:lpstr>
      <vt:lpstr>ke – Stress Concentration</vt:lpstr>
      <vt:lpstr>ke – Stress Concentration</vt:lpstr>
      <vt:lpstr>Neuber Constants, </vt:lpstr>
      <vt:lpstr>Notch Sensitivity Curves</vt:lpstr>
      <vt:lpstr>Additional Notch Sensitivity Curves</vt:lpstr>
      <vt:lpstr>Example</vt:lpstr>
      <vt:lpstr>Fatigue Terminology</vt:lpstr>
      <vt:lpstr>σm-σa Diagrams for  Axial and Bending Loads</vt:lpstr>
      <vt:lpstr>σm-σa Diagrams, A Closer Look Modified Goodman Diagram</vt:lpstr>
      <vt:lpstr>2024 Al</vt:lpstr>
      <vt:lpstr>7075 Al</vt:lpstr>
      <vt:lpstr>Steel</vt:lpstr>
      <vt:lpstr>Example</vt:lpstr>
      <vt:lpstr>Example</vt:lpstr>
      <vt:lpstr>Fatigue Failure Due to Combined Stresses</vt:lpstr>
      <vt:lpstr>Factor of Safety: Three Interpretations</vt:lpstr>
      <vt:lpstr>Example</vt:lpstr>
    </vt:vector>
  </TitlesOfParts>
  <Company>Union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MER035 Lecture 1</dc:title>
  <dc:subject>Course Intro</dc:subject>
  <dc:creator>RBB</dc:creator>
  <cp:lastModifiedBy>Bucinell, Ronald</cp:lastModifiedBy>
  <cp:revision>99</cp:revision>
  <dcterms:created xsi:type="dcterms:W3CDTF">2000-05-18T05:09:09Z</dcterms:created>
  <dcterms:modified xsi:type="dcterms:W3CDTF">2011-05-30T14:20:21Z</dcterms:modified>
</cp:coreProperties>
</file>